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79" r:id="rId3"/>
    <p:sldId id="260" r:id="rId4"/>
    <p:sldId id="277" r:id="rId5"/>
    <p:sldId id="278" r:id="rId6"/>
    <p:sldId id="261" r:id="rId7"/>
    <p:sldId id="282" r:id="rId8"/>
    <p:sldId id="283" r:id="rId9"/>
    <p:sldId id="284" r:id="rId10"/>
    <p:sldId id="267" r:id="rId11"/>
    <p:sldId id="268" r:id="rId12"/>
    <p:sldId id="304" r:id="rId13"/>
    <p:sldId id="287" r:id="rId14"/>
    <p:sldId id="288" r:id="rId15"/>
    <p:sldId id="289" r:id="rId16"/>
    <p:sldId id="291" r:id="rId17"/>
    <p:sldId id="303" r:id="rId18"/>
    <p:sldId id="293" r:id="rId19"/>
    <p:sldId id="292" r:id="rId20"/>
    <p:sldId id="294" r:id="rId21"/>
    <p:sldId id="295" r:id="rId22"/>
    <p:sldId id="296" r:id="rId23"/>
    <p:sldId id="297" r:id="rId24"/>
    <p:sldId id="298" r:id="rId25"/>
    <p:sldId id="299" r:id="rId26"/>
    <p:sldId id="300" r:id="rId27"/>
    <p:sldId id="301" r:id="rId28"/>
    <p:sldId id="30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16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DD5C79-3187-4D5E-8523-58138E174E14}" type="doc">
      <dgm:prSet loTypeId="urn:microsoft.com/office/officeart/2005/8/layout/cycle1" loCatId="cycle" qsTypeId="urn:microsoft.com/office/officeart/2005/8/quickstyle/simple4" qsCatId="simple" csTypeId="urn:microsoft.com/office/officeart/2005/8/colors/colorful4" csCatId="colorful" phldr="1"/>
      <dgm:spPr/>
      <dgm:t>
        <a:bodyPr/>
        <a:lstStyle/>
        <a:p>
          <a:endParaRPr lang="en-US"/>
        </a:p>
      </dgm:t>
    </dgm:pt>
    <dgm:pt modelId="{013ABB21-534A-4AF9-9199-B6CE871D7097}">
      <dgm:prSet custT="1"/>
      <dgm:spPr/>
      <dgm:t>
        <a:bodyPr/>
        <a:lstStyle/>
        <a:p>
          <a:r>
            <a:rPr lang="en-US" sz="2200" b="1" dirty="0">
              <a:solidFill>
                <a:schemeClr val="tx1"/>
              </a:solidFill>
              <a:latin typeface="David" panose="020E0502060401010101" pitchFamily="34" charset="-79"/>
              <a:cs typeface="David" panose="020E0502060401010101" pitchFamily="34" charset="-79"/>
            </a:rPr>
            <a:t>Defining physical parameters for MEMS</a:t>
          </a:r>
        </a:p>
      </dgm:t>
    </dgm:pt>
    <dgm:pt modelId="{C021FA57-7480-4BDF-8BD0-ECC2779D3E91}" type="parTrans" cxnId="{4688F70C-99F6-44CF-8CF9-33AC03888018}">
      <dgm:prSet/>
      <dgm:spPr/>
      <dgm:t>
        <a:bodyPr/>
        <a:lstStyle/>
        <a:p>
          <a:endParaRPr lang="en-US"/>
        </a:p>
      </dgm:t>
    </dgm:pt>
    <dgm:pt modelId="{91A1D955-AC01-495B-B141-2E8804015B99}" type="sibTrans" cxnId="{4688F70C-99F6-44CF-8CF9-33AC03888018}">
      <dgm:prSet/>
      <dgm:spPr/>
      <dgm:t>
        <a:bodyPr/>
        <a:lstStyle/>
        <a:p>
          <a:endParaRPr lang="en-US"/>
        </a:p>
      </dgm:t>
    </dgm:pt>
    <dgm:pt modelId="{47AD496F-E517-42AC-A680-CAA327D48983}">
      <dgm:prSet custT="1"/>
      <dgm:spPr/>
      <dgm:t>
        <a:bodyPr/>
        <a:lstStyle/>
        <a:p>
          <a:r>
            <a:rPr lang="en-US" sz="2200" b="1" dirty="0">
              <a:solidFill>
                <a:schemeClr val="tx1"/>
              </a:solidFill>
              <a:latin typeface="David" panose="020E0502060401010101" pitchFamily="34" charset="-79"/>
              <a:cs typeface="David" panose="020E0502060401010101" pitchFamily="34" charset="-79"/>
            </a:rPr>
            <a:t>Performing additional simulations on both models</a:t>
          </a:r>
        </a:p>
      </dgm:t>
    </dgm:pt>
    <dgm:pt modelId="{AC751BAF-7032-4BFF-921A-77E9E2B18762}" type="parTrans" cxnId="{4D11B191-8C52-4DEA-942E-EA5986735151}">
      <dgm:prSet/>
      <dgm:spPr/>
      <dgm:t>
        <a:bodyPr/>
        <a:lstStyle/>
        <a:p>
          <a:endParaRPr lang="en-US"/>
        </a:p>
      </dgm:t>
    </dgm:pt>
    <dgm:pt modelId="{C4C5EE0B-10C1-42DD-9579-339CEABFEF2A}" type="sibTrans" cxnId="{4D11B191-8C52-4DEA-942E-EA5986735151}">
      <dgm:prSet/>
      <dgm:spPr/>
      <dgm:t>
        <a:bodyPr/>
        <a:lstStyle/>
        <a:p>
          <a:endParaRPr lang="en-US"/>
        </a:p>
      </dgm:t>
    </dgm:pt>
    <dgm:pt modelId="{A76D7E0E-8106-40AA-BC8D-2DBD1A1BEF15}">
      <dgm:prSet custT="1"/>
      <dgm:spPr/>
      <dgm:t>
        <a:bodyPr/>
        <a:lstStyle/>
        <a:p>
          <a:r>
            <a:rPr lang="en-US" sz="2200" b="1" dirty="0">
              <a:solidFill>
                <a:schemeClr val="tx1"/>
              </a:solidFill>
              <a:latin typeface="David" panose="020E0502060401010101" pitchFamily="34" charset="-79"/>
              <a:cs typeface="David" panose="020E0502060401010101" pitchFamily="34" charset="-79"/>
            </a:rPr>
            <a:t>Constructing a physical model and perform experiments</a:t>
          </a:r>
        </a:p>
      </dgm:t>
    </dgm:pt>
    <dgm:pt modelId="{DE93A5FB-5253-4384-A212-ED0679C8B74E}" type="parTrans" cxnId="{3FDBF53F-39DD-43E4-A24B-04F8721D08DC}">
      <dgm:prSet/>
      <dgm:spPr/>
      <dgm:t>
        <a:bodyPr/>
        <a:lstStyle/>
        <a:p>
          <a:endParaRPr lang="en-US"/>
        </a:p>
      </dgm:t>
    </dgm:pt>
    <dgm:pt modelId="{6098A226-1B05-4990-A37A-8FD58CD015F9}" type="sibTrans" cxnId="{3FDBF53F-39DD-43E4-A24B-04F8721D08DC}">
      <dgm:prSet/>
      <dgm:spPr/>
      <dgm:t>
        <a:bodyPr/>
        <a:lstStyle/>
        <a:p>
          <a:endParaRPr lang="en-US"/>
        </a:p>
      </dgm:t>
    </dgm:pt>
    <dgm:pt modelId="{0F93A9A8-813C-4251-9C2A-3D68268E4D90}">
      <dgm:prSet custT="1"/>
      <dgm:spPr/>
      <dgm:t>
        <a:bodyPr/>
        <a:lstStyle/>
        <a:p>
          <a:r>
            <a:rPr lang="en-US" sz="2200" b="1" dirty="0">
              <a:solidFill>
                <a:schemeClr val="tx1"/>
              </a:solidFill>
              <a:latin typeface="David" panose="020E0502060401010101" pitchFamily="34" charset="-79"/>
              <a:cs typeface="David" panose="020E0502060401010101" pitchFamily="34" charset="-79"/>
            </a:rPr>
            <a:t>Compare results and repeat to achieve an optimized model</a:t>
          </a:r>
        </a:p>
      </dgm:t>
    </dgm:pt>
    <dgm:pt modelId="{E882313F-19D1-4E43-B688-F58BE78D5897}" type="parTrans" cxnId="{C94FEA56-00B7-4B42-B954-7B120CE0784D}">
      <dgm:prSet/>
      <dgm:spPr/>
      <dgm:t>
        <a:bodyPr/>
        <a:lstStyle/>
        <a:p>
          <a:endParaRPr lang="en-US"/>
        </a:p>
      </dgm:t>
    </dgm:pt>
    <dgm:pt modelId="{8D870621-ED77-4C45-8993-0FA9D15937C8}" type="sibTrans" cxnId="{C94FEA56-00B7-4B42-B954-7B120CE0784D}">
      <dgm:prSet/>
      <dgm:spPr/>
      <dgm:t>
        <a:bodyPr/>
        <a:lstStyle/>
        <a:p>
          <a:endParaRPr lang="en-US"/>
        </a:p>
      </dgm:t>
    </dgm:pt>
    <dgm:pt modelId="{74B2B2D0-6878-48FE-BC84-B8834EE5D9C5}" type="pres">
      <dgm:prSet presAssocID="{74DD5C79-3187-4D5E-8523-58138E174E14}" presName="cycle" presStyleCnt="0">
        <dgm:presLayoutVars>
          <dgm:dir/>
          <dgm:resizeHandles val="exact"/>
        </dgm:presLayoutVars>
      </dgm:prSet>
      <dgm:spPr/>
    </dgm:pt>
    <dgm:pt modelId="{A72DB698-05C5-4E9F-B3A5-EC599625E25C}" type="pres">
      <dgm:prSet presAssocID="{013ABB21-534A-4AF9-9199-B6CE871D7097}" presName="dummy" presStyleCnt="0"/>
      <dgm:spPr/>
    </dgm:pt>
    <dgm:pt modelId="{77214590-C4FE-4F13-BE27-B209A42033BD}" type="pres">
      <dgm:prSet presAssocID="{013ABB21-534A-4AF9-9199-B6CE871D7097}" presName="node" presStyleLbl="revTx" presStyleIdx="0" presStyleCnt="4">
        <dgm:presLayoutVars>
          <dgm:bulletEnabled val="1"/>
        </dgm:presLayoutVars>
      </dgm:prSet>
      <dgm:spPr/>
    </dgm:pt>
    <dgm:pt modelId="{3934009B-69A8-4468-8672-84ACE2B0B507}" type="pres">
      <dgm:prSet presAssocID="{91A1D955-AC01-495B-B141-2E8804015B99}" presName="sibTrans" presStyleLbl="node1" presStyleIdx="0" presStyleCnt="4"/>
      <dgm:spPr/>
    </dgm:pt>
    <dgm:pt modelId="{C45AAD37-2BEE-46C1-92D6-7D779C67BE99}" type="pres">
      <dgm:prSet presAssocID="{47AD496F-E517-42AC-A680-CAA327D48983}" presName="dummy" presStyleCnt="0"/>
      <dgm:spPr/>
    </dgm:pt>
    <dgm:pt modelId="{372E9F62-CDC5-4241-95D7-6480F8D0820F}" type="pres">
      <dgm:prSet presAssocID="{47AD496F-E517-42AC-A680-CAA327D48983}" presName="node" presStyleLbl="revTx" presStyleIdx="1" presStyleCnt="4">
        <dgm:presLayoutVars>
          <dgm:bulletEnabled val="1"/>
        </dgm:presLayoutVars>
      </dgm:prSet>
      <dgm:spPr/>
    </dgm:pt>
    <dgm:pt modelId="{965CD6DA-5C54-48C2-AE04-18C4D57665F1}" type="pres">
      <dgm:prSet presAssocID="{C4C5EE0B-10C1-42DD-9579-339CEABFEF2A}" presName="sibTrans" presStyleLbl="node1" presStyleIdx="1" presStyleCnt="4"/>
      <dgm:spPr/>
    </dgm:pt>
    <dgm:pt modelId="{698DC943-C25E-46CE-81F9-585A1B260DA0}" type="pres">
      <dgm:prSet presAssocID="{A76D7E0E-8106-40AA-BC8D-2DBD1A1BEF15}" presName="dummy" presStyleCnt="0"/>
      <dgm:spPr/>
    </dgm:pt>
    <dgm:pt modelId="{954FC9CC-52FF-45A0-B2C3-DF3868B3EA4C}" type="pres">
      <dgm:prSet presAssocID="{A76D7E0E-8106-40AA-BC8D-2DBD1A1BEF15}" presName="node" presStyleLbl="revTx" presStyleIdx="2" presStyleCnt="4">
        <dgm:presLayoutVars>
          <dgm:bulletEnabled val="1"/>
        </dgm:presLayoutVars>
      </dgm:prSet>
      <dgm:spPr/>
    </dgm:pt>
    <dgm:pt modelId="{A1B782FA-80C8-4B36-A538-415F10584320}" type="pres">
      <dgm:prSet presAssocID="{6098A226-1B05-4990-A37A-8FD58CD015F9}" presName="sibTrans" presStyleLbl="node1" presStyleIdx="2" presStyleCnt="4"/>
      <dgm:spPr/>
    </dgm:pt>
    <dgm:pt modelId="{11D43165-8761-421E-9B4D-2CF1AE7D6E25}" type="pres">
      <dgm:prSet presAssocID="{0F93A9A8-813C-4251-9C2A-3D68268E4D90}" presName="dummy" presStyleCnt="0"/>
      <dgm:spPr/>
    </dgm:pt>
    <dgm:pt modelId="{1EBC1256-A023-4666-B254-40FFCDC7D9E8}" type="pres">
      <dgm:prSet presAssocID="{0F93A9A8-813C-4251-9C2A-3D68268E4D90}" presName="node" presStyleLbl="revTx" presStyleIdx="3" presStyleCnt="4" custScaleX="137708">
        <dgm:presLayoutVars>
          <dgm:bulletEnabled val="1"/>
        </dgm:presLayoutVars>
      </dgm:prSet>
      <dgm:spPr/>
    </dgm:pt>
    <dgm:pt modelId="{2521FD88-7868-4784-8EE7-3B28EE52FC5A}" type="pres">
      <dgm:prSet presAssocID="{8D870621-ED77-4C45-8993-0FA9D15937C8}" presName="sibTrans" presStyleLbl="node1" presStyleIdx="3" presStyleCnt="4"/>
      <dgm:spPr/>
    </dgm:pt>
  </dgm:ptLst>
  <dgm:cxnLst>
    <dgm:cxn modelId="{4688F70C-99F6-44CF-8CF9-33AC03888018}" srcId="{74DD5C79-3187-4D5E-8523-58138E174E14}" destId="{013ABB21-534A-4AF9-9199-B6CE871D7097}" srcOrd="0" destOrd="0" parTransId="{C021FA57-7480-4BDF-8BD0-ECC2779D3E91}" sibTransId="{91A1D955-AC01-495B-B141-2E8804015B99}"/>
    <dgm:cxn modelId="{3FDBF53F-39DD-43E4-A24B-04F8721D08DC}" srcId="{74DD5C79-3187-4D5E-8523-58138E174E14}" destId="{A76D7E0E-8106-40AA-BC8D-2DBD1A1BEF15}" srcOrd="2" destOrd="0" parTransId="{DE93A5FB-5253-4384-A212-ED0679C8B74E}" sibTransId="{6098A226-1B05-4990-A37A-8FD58CD015F9}"/>
    <dgm:cxn modelId="{220AD349-7113-4581-A739-FEFA68C5A7C3}" type="presOf" srcId="{0F93A9A8-813C-4251-9C2A-3D68268E4D90}" destId="{1EBC1256-A023-4666-B254-40FFCDC7D9E8}" srcOrd="0" destOrd="0" presId="urn:microsoft.com/office/officeart/2005/8/layout/cycle1"/>
    <dgm:cxn modelId="{8314254B-0D29-471A-846F-E754A347E446}" type="presOf" srcId="{C4C5EE0B-10C1-42DD-9579-339CEABFEF2A}" destId="{965CD6DA-5C54-48C2-AE04-18C4D57665F1}" srcOrd="0" destOrd="0" presId="urn:microsoft.com/office/officeart/2005/8/layout/cycle1"/>
    <dgm:cxn modelId="{DAFB1273-24EF-4FF0-A689-34E8B9CA6CAF}" type="presOf" srcId="{6098A226-1B05-4990-A37A-8FD58CD015F9}" destId="{A1B782FA-80C8-4B36-A538-415F10584320}" srcOrd="0" destOrd="0" presId="urn:microsoft.com/office/officeart/2005/8/layout/cycle1"/>
    <dgm:cxn modelId="{C94FEA56-00B7-4B42-B954-7B120CE0784D}" srcId="{74DD5C79-3187-4D5E-8523-58138E174E14}" destId="{0F93A9A8-813C-4251-9C2A-3D68268E4D90}" srcOrd="3" destOrd="0" parTransId="{E882313F-19D1-4E43-B688-F58BE78D5897}" sibTransId="{8D870621-ED77-4C45-8993-0FA9D15937C8}"/>
    <dgm:cxn modelId="{E3643690-E2BB-4BA8-A342-1BE2176B2944}" type="presOf" srcId="{A76D7E0E-8106-40AA-BC8D-2DBD1A1BEF15}" destId="{954FC9CC-52FF-45A0-B2C3-DF3868B3EA4C}" srcOrd="0" destOrd="0" presId="urn:microsoft.com/office/officeart/2005/8/layout/cycle1"/>
    <dgm:cxn modelId="{4D11B191-8C52-4DEA-942E-EA5986735151}" srcId="{74DD5C79-3187-4D5E-8523-58138E174E14}" destId="{47AD496F-E517-42AC-A680-CAA327D48983}" srcOrd="1" destOrd="0" parTransId="{AC751BAF-7032-4BFF-921A-77E9E2B18762}" sibTransId="{C4C5EE0B-10C1-42DD-9579-339CEABFEF2A}"/>
    <dgm:cxn modelId="{BD2F539B-E10E-4231-9568-DEB0A4A57FF8}" type="presOf" srcId="{013ABB21-534A-4AF9-9199-B6CE871D7097}" destId="{77214590-C4FE-4F13-BE27-B209A42033BD}" srcOrd="0" destOrd="0" presId="urn:microsoft.com/office/officeart/2005/8/layout/cycle1"/>
    <dgm:cxn modelId="{4B2E68D1-A51F-4C92-96B4-92B461663820}" type="presOf" srcId="{8D870621-ED77-4C45-8993-0FA9D15937C8}" destId="{2521FD88-7868-4784-8EE7-3B28EE52FC5A}" srcOrd="0" destOrd="0" presId="urn:microsoft.com/office/officeart/2005/8/layout/cycle1"/>
    <dgm:cxn modelId="{76441DDC-6057-4A0B-BC5B-04EC15A5056C}" type="presOf" srcId="{74DD5C79-3187-4D5E-8523-58138E174E14}" destId="{74B2B2D0-6878-48FE-BC84-B8834EE5D9C5}" srcOrd="0" destOrd="0" presId="urn:microsoft.com/office/officeart/2005/8/layout/cycle1"/>
    <dgm:cxn modelId="{E1289FE7-5D78-434C-B52F-CAEEA5625D32}" type="presOf" srcId="{91A1D955-AC01-495B-B141-2E8804015B99}" destId="{3934009B-69A8-4468-8672-84ACE2B0B507}" srcOrd="0" destOrd="0" presId="urn:microsoft.com/office/officeart/2005/8/layout/cycle1"/>
    <dgm:cxn modelId="{9D4DF0EF-B0F4-4058-BA4D-999DB9A30C4B}" type="presOf" srcId="{47AD496F-E517-42AC-A680-CAA327D48983}" destId="{372E9F62-CDC5-4241-95D7-6480F8D0820F}" srcOrd="0" destOrd="0" presId="urn:microsoft.com/office/officeart/2005/8/layout/cycle1"/>
    <dgm:cxn modelId="{D98224C2-7808-45DB-AB9F-4A48C127493D}" type="presParOf" srcId="{74B2B2D0-6878-48FE-BC84-B8834EE5D9C5}" destId="{A72DB698-05C5-4E9F-B3A5-EC599625E25C}" srcOrd="0" destOrd="0" presId="urn:microsoft.com/office/officeart/2005/8/layout/cycle1"/>
    <dgm:cxn modelId="{5402C423-546C-488A-92EC-639EC7CD3165}" type="presParOf" srcId="{74B2B2D0-6878-48FE-BC84-B8834EE5D9C5}" destId="{77214590-C4FE-4F13-BE27-B209A42033BD}" srcOrd="1" destOrd="0" presId="urn:microsoft.com/office/officeart/2005/8/layout/cycle1"/>
    <dgm:cxn modelId="{EA2B0055-026F-4A0A-B2C0-110871002D02}" type="presParOf" srcId="{74B2B2D0-6878-48FE-BC84-B8834EE5D9C5}" destId="{3934009B-69A8-4468-8672-84ACE2B0B507}" srcOrd="2" destOrd="0" presId="urn:microsoft.com/office/officeart/2005/8/layout/cycle1"/>
    <dgm:cxn modelId="{34FC0169-FE72-4DB9-8BF7-343F838041AA}" type="presParOf" srcId="{74B2B2D0-6878-48FE-BC84-B8834EE5D9C5}" destId="{C45AAD37-2BEE-46C1-92D6-7D779C67BE99}" srcOrd="3" destOrd="0" presId="urn:microsoft.com/office/officeart/2005/8/layout/cycle1"/>
    <dgm:cxn modelId="{C3D673D0-EDAF-4DEF-A73B-B03ED5EBB672}" type="presParOf" srcId="{74B2B2D0-6878-48FE-BC84-B8834EE5D9C5}" destId="{372E9F62-CDC5-4241-95D7-6480F8D0820F}" srcOrd="4" destOrd="0" presId="urn:microsoft.com/office/officeart/2005/8/layout/cycle1"/>
    <dgm:cxn modelId="{3E4D1633-3DA5-4C0E-8B42-5D93B9C1B454}" type="presParOf" srcId="{74B2B2D0-6878-48FE-BC84-B8834EE5D9C5}" destId="{965CD6DA-5C54-48C2-AE04-18C4D57665F1}" srcOrd="5" destOrd="0" presId="urn:microsoft.com/office/officeart/2005/8/layout/cycle1"/>
    <dgm:cxn modelId="{7F927205-F7ED-4972-BAC2-0475F81690A9}" type="presParOf" srcId="{74B2B2D0-6878-48FE-BC84-B8834EE5D9C5}" destId="{698DC943-C25E-46CE-81F9-585A1B260DA0}" srcOrd="6" destOrd="0" presId="urn:microsoft.com/office/officeart/2005/8/layout/cycle1"/>
    <dgm:cxn modelId="{3F9656CB-D568-486A-8B71-3B9BF8EEAADA}" type="presParOf" srcId="{74B2B2D0-6878-48FE-BC84-B8834EE5D9C5}" destId="{954FC9CC-52FF-45A0-B2C3-DF3868B3EA4C}" srcOrd="7" destOrd="0" presId="urn:microsoft.com/office/officeart/2005/8/layout/cycle1"/>
    <dgm:cxn modelId="{8E0182FD-2E7B-4D6D-97E4-B20781D23B64}" type="presParOf" srcId="{74B2B2D0-6878-48FE-BC84-B8834EE5D9C5}" destId="{A1B782FA-80C8-4B36-A538-415F10584320}" srcOrd="8" destOrd="0" presId="urn:microsoft.com/office/officeart/2005/8/layout/cycle1"/>
    <dgm:cxn modelId="{DF45B18B-D7AE-45B6-8E4B-E011258E7141}" type="presParOf" srcId="{74B2B2D0-6878-48FE-BC84-B8834EE5D9C5}" destId="{11D43165-8761-421E-9B4D-2CF1AE7D6E25}" srcOrd="9" destOrd="0" presId="urn:microsoft.com/office/officeart/2005/8/layout/cycle1"/>
    <dgm:cxn modelId="{D021FB3F-7245-412D-9F10-4BB495F71415}" type="presParOf" srcId="{74B2B2D0-6878-48FE-BC84-B8834EE5D9C5}" destId="{1EBC1256-A023-4666-B254-40FFCDC7D9E8}" srcOrd="10" destOrd="0" presId="urn:microsoft.com/office/officeart/2005/8/layout/cycle1"/>
    <dgm:cxn modelId="{6614FAF3-3BF4-4906-9824-F8281136608F}" type="presParOf" srcId="{74B2B2D0-6878-48FE-BC84-B8834EE5D9C5}" destId="{2521FD88-7868-4784-8EE7-3B28EE52FC5A}"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14590-C4FE-4F13-BE27-B209A42033BD}">
      <dsp:nvSpPr>
        <dsp:cNvPr id="0" name=""/>
        <dsp:cNvSpPr/>
      </dsp:nvSpPr>
      <dsp:spPr>
        <a:xfrm>
          <a:off x="5703848" y="127134"/>
          <a:ext cx="1996243" cy="199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David" panose="020E0502060401010101" pitchFamily="34" charset="-79"/>
              <a:cs typeface="David" panose="020E0502060401010101" pitchFamily="34" charset="-79"/>
            </a:rPr>
            <a:t>Defining physical parameters for MEMS</a:t>
          </a:r>
        </a:p>
      </dsp:txBody>
      <dsp:txXfrm>
        <a:off x="5703848" y="127134"/>
        <a:ext cx="1996243" cy="1996243"/>
      </dsp:txXfrm>
    </dsp:sp>
    <dsp:sp modelId="{3934009B-69A8-4468-8672-84ACE2B0B507}">
      <dsp:nvSpPr>
        <dsp:cNvPr id="0" name=""/>
        <dsp:cNvSpPr/>
      </dsp:nvSpPr>
      <dsp:spPr>
        <a:xfrm>
          <a:off x="2182914" y="555"/>
          <a:ext cx="5643757" cy="5643757"/>
        </a:xfrm>
        <a:prstGeom prst="circularArrow">
          <a:avLst>
            <a:gd name="adj1" fmla="val 6897"/>
            <a:gd name="adj2" fmla="val 464975"/>
            <a:gd name="adj3" fmla="val 551002"/>
            <a:gd name="adj4" fmla="val 20584023"/>
            <a:gd name="adj5" fmla="val 8047"/>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72E9F62-CDC5-4241-95D7-6480F8D0820F}">
      <dsp:nvSpPr>
        <dsp:cNvPr id="0" name=""/>
        <dsp:cNvSpPr/>
      </dsp:nvSpPr>
      <dsp:spPr>
        <a:xfrm>
          <a:off x="5703848" y="3521490"/>
          <a:ext cx="1996243" cy="199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David" panose="020E0502060401010101" pitchFamily="34" charset="-79"/>
              <a:cs typeface="David" panose="020E0502060401010101" pitchFamily="34" charset="-79"/>
            </a:rPr>
            <a:t>Performing additional simulations on both models</a:t>
          </a:r>
        </a:p>
      </dsp:txBody>
      <dsp:txXfrm>
        <a:off x="5703848" y="3521490"/>
        <a:ext cx="1996243" cy="1996243"/>
      </dsp:txXfrm>
    </dsp:sp>
    <dsp:sp modelId="{965CD6DA-5C54-48C2-AE04-18C4D57665F1}">
      <dsp:nvSpPr>
        <dsp:cNvPr id="0" name=""/>
        <dsp:cNvSpPr/>
      </dsp:nvSpPr>
      <dsp:spPr>
        <a:xfrm>
          <a:off x="2182914" y="555"/>
          <a:ext cx="5643757" cy="5643757"/>
        </a:xfrm>
        <a:prstGeom prst="circularArrow">
          <a:avLst>
            <a:gd name="adj1" fmla="val 6897"/>
            <a:gd name="adj2" fmla="val 464975"/>
            <a:gd name="adj3" fmla="val 5951002"/>
            <a:gd name="adj4" fmla="val 4384023"/>
            <a:gd name="adj5" fmla="val 8047"/>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4FC9CC-52FF-45A0-B2C3-DF3868B3EA4C}">
      <dsp:nvSpPr>
        <dsp:cNvPr id="0" name=""/>
        <dsp:cNvSpPr/>
      </dsp:nvSpPr>
      <dsp:spPr>
        <a:xfrm>
          <a:off x="2309492" y="3521490"/>
          <a:ext cx="1996243" cy="199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David" panose="020E0502060401010101" pitchFamily="34" charset="-79"/>
              <a:cs typeface="David" panose="020E0502060401010101" pitchFamily="34" charset="-79"/>
            </a:rPr>
            <a:t>Constructing a physical model and perform experiments</a:t>
          </a:r>
        </a:p>
      </dsp:txBody>
      <dsp:txXfrm>
        <a:off x="2309492" y="3521490"/>
        <a:ext cx="1996243" cy="1996243"/>
      </dsp:txXfrm>
    </dsp:sp>
    <dsp:sp modelId="{A1B782FA-80C8-4B36-A538-415F10584320}">
      <dsp:nvSpPr>
        <dsp:cNvPr id="0" name=""/>
        <dsp:cNvSpPr/>
      </dsp:nvSpPr>
      <dsp:spPr>
        <a:xfrm>
          <a:off x="2182914" y="555"/>
          <a:ext cx="5643757" cy="5643757"/>
        </a:xfrm>
        <a:prstGeom prst="circularArrow">
          <a:avLst>
            <a:gd name="adj1" fmla="val 6897"/>
            <a:gd name="adj2" fmla="val 464975"/>
            <a:gd name="adj3" fmla="val 11351002"/>
            <a:gd name="adj4" fmla="val 9784023"/>
            <a:gd name="adj5" fmla="val 8047"/>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EBC1256-A023-4666-B254-40FFCDC7D9E8}">
      <dsp:nvSpPr>
        <dsp:cNvPr id="0" name=""/>
        <dsp:cNvSpPr/>
      </dsp:nvSpPr>
      <dsp:spPr>
        <a:xfrm>
          <a:off x="1933120" y="127134"/>
          <a:ext cx="2748987" cy="199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David" panose="020E0502060401010101" pitchFamily="34" charset="-79"/>
              <a:cs typeface="David" panose="020E0502060401010101" pitchFamily="34" charset="-79"/>
            </a:rPr>
            <a:t>Compare results and repeat to achieve an optimized model</a:t>
          </a:r>
        </a:p>
      </dsp:txBody>
      <dsp:txXfrm>
        <a:off x="1933120" y="127134"/>
        <a:ext cx="2748987" cy="1996243"/>
      </dsp:txXfrm>
    </dsp:sp>
    <dsp:sp modelId="{2521FD88-7868-4784-8EE7-3B28EE52FC5A}">
      <dsp:nvSpPr>
        <dsp:cNvPr id="0" name=""/>
        <dsp:cNvSpPr/>
      </dsp:nvSpPr>
      <dsp:spPr>
        <a:xfrm>
          <a:off x="2182914" y="555"/>
          <a:ext cx="5643757" cy="5643757"/>
        </a:xfrm>
        <a:prstGeom prst="circularArrow">
          <a:avLst>
            <a:gd name="adj1" fmla="val 6897"/>
            <a:gd name="adj2" fmla="val 464975"/>
            <a:gd name="adj3" fmla="val 16751002"/>
            <a:gd name="adj4" fmla="val 15736418"/>
            <a:gd name="adj5" fmla="val 8047"/>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1B9C7C5A-B9AB-43DB-9215-26C1B1967965}" type="datetimeFigureOut">
              <a:rPr lang="he-IL" smtClean="0"/>
              <a:t>כ"ט/תשרי/תשע"ט</a:t>
            </a:fld>
            <a:endParaRPr lang="he-I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BC09DF4-D499-4CD4-A490-E2F16786A308}" type="slidenum">
              <a:rPr lang="he-IL" smtClean="0"/>
              <a:t>‹#›</a:t>
            </a:fld>
            <a:endParaRPr lang="he-IL"/>
          </a:p>
        </p:txBody>
      </p:sp>
    </p:spTree>
    <p:extLst>
      <p:ext uri="{BB962C8B-B14F-4D97-AF65-F5344CB8AC3E}">
        <p14:creationId xmlns:p14="http://schemas.microsoft.com/office/powerpoint/2010/main" val="146961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649CD7-3AAA-4E60-A1A6-8D44C1DDB816}" type="datetime8">
              <a:rPr lang="he-IL" smtClean="0"/>
              <a:t>08 אוקטובר 18</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lvl1pPr>
              <a:defRPr sz="1800"/>
            </a:lvl1pPr>
          </a:lstStyle>
          <a:p>
            <a:fld id="{A6AD4F1B-A926-4488-9E72-BDB0AE4AFA89}" type="slidenum">
              <a:rPr lang="he-IL" smtClean="0"/>
              <a:pPr/>
              <a:t>‹#›</a:t>
            </a:fld>
            <a:endParaRPr lang="he-IL" dirty="0"/>
          </a:p>
        </p:txBody>
      </p:sp>
    </p:spTree>
    <p:extLst>
      <p:ext uri="{BB962C8B-B14F-4D97-AF65-F5344CB8AC3E}">
        <p14:creationId xmlns:p14="http://schemas.microsoft.com/office/powerpoint/2010/main" val="47755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5ECD4-2EBD-4CE9-898F-4C2E307D05F5}" type="datetime8">
              <a:rPr lang="he-IL" smtClean="0"/>
              <a:t>08 אוקטובר 18</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AD4F1B-A926-4488-9E72-BDB0AE4AFA89}" type="slidenum">
              <a:rPr lang="he-IL" smtClean="0"/>
              <a:t>‹#›</a:t>
            </a:fld>
            <a:endParaRPr lang="he-IL"/>
          </a:p>
        </p:txBody>
      </p:sp>
    </p:spTree>
    <p:extLst>
      <p:ext uri="{BB962C8B-B14F-4D97-AF65-F5344CB8AC3E}">
        <p14:creationId xmlns:p14="http://schemas.microsoft.com/office/powerpoint/2010/main" val="42327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A1539-574A-44D6-A999-F236930B9B63}" type="datetime8">
              <a:rPr lang="he-IL" smtClean="0"/>
              <a:t>08 אוקטובר 18</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AD4F1B-A926-4488-9E72-BDB0AE4AFA89}" type="slidenum">
              <a:rPr lang="he-IL" smtClean="0"/>
              <a:t>‹#›</a:t>
            </a:fld>
            <a:endParaRPr lang="he-IL"/>
          </a:p>
        </p:txBody>
      </p:sp>
    </p:spTree>
    <p:extLst>
      <p:ext uri="{BB962C8B-B14F-4D97-AF65-F5344CB8AC3E}">
        <p14:creationId xmlns:p14="http://schemas.microsoft.com/office/powerpoint/2010/main" val="402437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C98FB3-5ABF-430C-BA6C-662EB9564E44}" type="datetime8">
              <a:rPr lang="he-IL" smtClean="0"/>
              <a:t>08 אוקטובר 18</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AD4F1B-A926-4488-9E72-BDB0AE4AFA89}" type="slidenum">
              <a:rPr lang="he-IL" smtClean="0"/>
              <a:t>‹#›</a:t>
            </a:fld>
            <a:endParaRPr lang="he-IL"/>
          </a:p>
        </p:txBody>
      </p:sp>
    </p:spTree>
    <p:extLst>
      <p:ext uri="{BB962C8B-B14F-4D97-AF65-F5344CB8AC3E}">
        <p14:creationId xmlns:p14="http://schemas.microsoft.com/office/powerpoint/2010/main" val="266135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3468B3-E84B-4B5A-B955-74701C2BD1DB}" type="datetime8">
              <a:rPr lang="he-IL" smtClean="0"/>
              <a:t>08 אוקטובר 18</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AD4F1B-A926-4488-9E72-BDB0AE4AFA89}" type="slidenum">
              <a:rPr lang="he-IL" smtClean="0"/>
              <a:t>‹#›</a:t>
            </a:fld>
            <a:endParaRPr lang="he-IL"/>
          </a:p>
        </p:txBody>
      </p:sp>
    </p:spTree>
    <p:extLst>
      <p:ext uri="{BB962C8B-B14F-4D97-AF65-F5344CB8AC3E}">
        <p14:creationId xmlns:p14="http://schemas.microsoft.com/office/powerpoint/2010/main" val="200550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E0AC8F-ADD7-4F6A-8FAE-C0CFBA2F1BA9}" type="datetime8">
              <a:rPr lang="he-IL" smtClean="0"/>
              <a:t>08 אוקטובר 18</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6AD4F1B-A926-4488-9E72-BDB0AE4AFA89}" type="slidenum">
              <a:rPr lang="he-IL" smtClean="0"/>
              <a:t>‹#›</a:t>
            </a:fld>
            <a:endParaRPr lang="he-IL"/>
          </a:p>
        </p:txBody>
      </p:sp>
    </p:spTree>
    <p:extLst>
      <p:ext uri="{BB962C8B-B14F-4D97-AF65-F5344CB8AC3E}">
        <p14:creationId xmlns:p14="http://schemas.microsoft.com/office/powerpoint/2010/main" val="189656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838477-C42C-4ED2-A755-94524DC18D44}" type="datetime8">
              <a:rPr lang="he-IL" smtClean="0"/>
              <a:t>08 אוקטובר 18</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A6AD4F1B-A926-4488-9E72-BDB0AE4AFA89}" type="slidenum">
              <a:rPr lang="he-IL" smtClean="0"/>
              <a:t>‹#›</a:t>
            </a:fld>
            <a:endParaRPr lang="he-IL"/>
          </a:p>
        </p:txBody>
      </p:sp>
    </p:spTree>
    <p:extLst>
      <p:ext uri="{BB962C8B-B14F-4D97-AF65-F5344CB8AC3E}">
        <p14:creationId xmlns:p14="http://schemas.microsoft.com/office/powerpoint/2010/main" val="272963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D52E01-CFF7-4C46-9FF6-56A934152F59}" type="datetime8">
              <a:rPr lang="he-IL" smtClean="0"/>
              <a:t>08 אוקטובר 18</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A6AD4F1B-A926-4488-9E72-BDB0AE4AFA89}" type="slidenum">
              <a:rPr lang="he-IL" smtClean="0"/>
              <a:t>‹#›</a:t>
            </a:fld>
            <a:endParaRPr lang="he-IL"/>
          </a:p>
        </p:txBody>
      </p:sp>
    </p:spTree>
    <p:extLst>
      <p:ext uri="{BB962C8B-B14F-4D97-AF65-F5344CB8AC3E}">
        <p14:creationId xmlns:p14="http://schemas.microsoft.com/office/powerpoint/2010/main" val="475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216EF-9349-4F72-863C-80D2C9090204}" type="datetime8">
              <a:rPr lang="he-IL" smtClean="0"/>
              <a:t>08 אוקטובר 18</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A6AD4F1B-A926-4488-9E72-BDB0AE4AFA89}" type="slidenum">
              <a:rPr lang="he-IL" smtClean="0"/>
              <a:t>‹#›</a:t>
            </a:fld>
            <a:endParaRPr lang="he-IL"/>
          </a:p>
        </p:txBody>
      </p:sp>
    </p:spTree>
    <p:extLst>
      <p:ext uri="{BB962C8B-B14F-4D97-AF65-F5344CB8AC3E}">
        <p14:creationId xmlns:p14="http://schemas.microsoft.com/office/powerpoint/2010/main" val="90503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E79C39-2A1D-4512-9969-1525A9813B18}" type="datetime8">
              <a:rPr lang="he-IL" smtClean="0"/>
              <a:t>08 אוקטובר 18</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6AD4F1B-A926-4488-9E72-BDB0AE4AFA89}" type="slidenum">
              <a:rPr lang="he-IL" smtClean="0"/>
              <a:t>‹#›</a:t>
            </a:fld>
            <a:endParaRPr lang="he-IL"/>
          </a:p>
        </p:txBody>
      </p:sp>
    </p:spTree>
    <p:extLst>
      <p:ext uri="{BB962C8B-B14F-4D97-AF65-F5344CB8AC3E}">
        <p14:creationId xmlns:p14="http://schemas.microsoft.com/office/powerpoint/2010/main" val="31922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7A7140-FFF4-46F9-B143-947953BA7949}" type="datetime8">
              <a:rPr lang="he-IL" smtClean="0"/>
              <a:t>08 אוקטובר 18</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6AD4F1B-A926-4488-9E72-BDB0AE4AFA89}" type="slidenum">
              <a:rPr lang="he-IL" smtClean="0"/>
              <a:t>‹#›</a:t>
            </a:fld>
            <a:endParaRPr lang="he-IL"/>
          </a:p>
        </p:txBody>
      </p:sp>
    </p:spTree>
    <p:extLst>
      <p:ext uri="{BB962C8B-B14F-4D97-AF65-F5344CB8AC3E}">
        <p14:creationId xmlns:p14="http://schemas.microsoft.com/office/powerpoint/2010/main" val="340866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22D51-82F8-4C10-B3F4-FF4863059CDE}" type="datetime8">
              <a:rPr lang="he-IL" smtClean="0"/>
              <a:t>08 אוקטובר 18</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D4F1B-A926-4488-9E72-BDB0AE4AFA89}" type="slidenum">
              <a:rPr lang="he-IL" smtClean="0"/>
              <a:t>‹#›</a:t>
            </a:fld>
            <a:endParaRPr lang="he-IL"/>
          </a:p>
        </p:txBody>
      </p:sp>
    </p:spTree>
    <p:extLst>
      <p:ext uri="{BB962C8B-B14F-4D97-AF65-F5344CB8AC3E}">
        <p14:creationId xmlns:p14="http://schemas.microsoft.com/office/powerpoint/2010/main" val="1660318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כותרת משנה 2">
            <a:extLst>
              <a:ext uri="{FF2B5EF4-FFF2-40B4-BE49-F238E27FC236}">
                <a16:creationId xmlns:a16="http://schemas.microsoft.com/office/drawing/2014/main" id="{E034D484-E357-44E3-B10E-18425ED5DA52}"/>
              </a:ext>
            </a:extLst>
          </p:cNvPr>
          <p:cNvSpPr txBox="1">
            <a:spLocks/>
          </p:cNvSpPr>
          <p:nvPr/>
        </p:nvSpPr>
        <p:spPr>
          <a:xfrm>
            <a:off x="268114" y="1420335"/>
            <a:ext cx="8534400" cy="3164365"/>
          </a:xfrm>
          <a:prstGeom prst="rect">
            <a:avLst/>
          </a:prstGeom>
        </p:spPr>
        <p:txBody>
          <a:bodyPr vert="horz" lIns="91440" tIns="45720" rIns="91440" bIns="45720" rtlCol="0">
            <a:normAutofit fontScale="77500" lnSpcReduction="2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en-US" sz="2800" b="1" dirty="0">
                <a:latin typeface="David" panose="020E0502060401010101" pitchFamily="34" charset="-79"/>
                <a:cs typeface="David" panose="020E0502060401010101" pitchFamily="34" charset="-79"/>
              </a:rPr>
              <a:t>Project 18-40</a:t>
            </a:r>
          </a:p>
          <a:p>
            <a:pPr rtl="0"/>
            <a:endParaRPr lang="en-US" sz="2800" b="1" dirty="0">
              <a:latin typeface="David" panose="020E0502060401010101" pitchFamily="34" charset="-79"/>
              <a:cs typeface="David" panose="020E0502060401010101" pitchFamily="34" charset="-79"/>
            </a:endParaRPr>
          </a:p>
          <a:p>
            <a:pPr rtl="0"/>
            <a:r>
              <a:rPr lang="en-US" sz="6000" b="1" dirty="0">
                <a:latin typeface="David" panose="020E0502060401010101" pitchFamily="34" charset="-79"/>
                <a:cs typeface="David" panose="020E0502060401010101" pitchFamily="34" charset="-79"/>
              </a:rPr>
              <a:t>SNIC Bifurcation and its Applications to MEMS</a:t>
            </a:r>
            <a:endParaRPr lang="he-IL" sz="6000" dirty="0">
              <a:latin typeface="David" panose="020E0502060401010101" pitchFamily="34" charset="-79"/>
              <a:cs typeface="David" panose="020E0502060401010101" pitchFamily="34" charset="-79"/>
            </a:endParaRPr>
          </a:p>
          <a:p>
            <a:pPr rtl="0"/>
            <a:endParaRPr lang="en-US" sz="3600" b="1" dirty="0">
              <a:latin typeface="David" panose="020E0502060401010101" pitchFamily="34" charset="-79"/>
              <a:cs typeface="David" panose="020E0502060401010101" pitchFamily="34" charset="-79"/>
            </a:endParaRPr>
          </a:p>
          <a:p>
            <a:pPr rtl="0"/>
            <a:r>
              <a:rPr lang="en-US" sz="3600" b="1" dirty="0">
                <a:latin typeface="David" panose="020E0502060401010101" pitchFamily="34" charset="-79"/>
                <a:cs typeface="David" panose="020E0502060401010101" pitchFamily="34" charset="-79"/>
              </a:rPr>
              <a:t>By: Shay Kricheli</a:t>
            </a:r>
            <a:endParaRPr lang="he-IL" sz="3600" b="1" dirty="0">
              <a:latin typeface="David" panose="020E0502060401010101" pitchFamily="34" charset="-79"/>
              <a:cs typeface="David" panose="020E0502060401010101" pitchFamily="34" charset="-79"/>
            </a:endParaRPr>
          </a:p>
          <a:p>
            <a:pPr rtl="0"/>
            <a:r>
              <a:rPr lang="en-US" sz="3600" b="1" dirty="0">
                <a:latin typeface="David" panose="020E0502060401010101" pitchFamily="34" charset="-79"/>
                <a:cs typeface="David" panose="020E0502060401010101" pitchFamily="34" charset="-79"/>
              </a:rPr>
              <a:t>Supervisor: Dr. Oriel Shoshani</a:t>
            </a:r>
          </a:p>
        </p:txBody>
      </p:sp>
      <p:sp>
        <p:nvSpPr>
          <p:cNvPr id="5" name="TextBox 4"/>
          <p:cNvSpPr txBox="1"/>
          <p:nvPr/>
        </p:nvSpPr>
        <p:spPr>
          <a:xfrm>
            <a:off x="2811547" y="5873115"/>
            <a:ext cx="3447535" cy="984885"/>
          </a:xfrm>
          <a:prstGeom prst="rect">
            <a:avLst/>
          </a:prstGeom>
          <a:noFill/>
        </p:spPr>
        <p:txBody>
          <a:bodyPr wrap="square" rtlCol="1">
            <a:spAutoFit/>
          </a:bodyPr>
          <a:lstStyle/>
          <a:p>
            <a:pPr algn="ctr"/>
            <a:r>
              <a:rPr lang="he-IL" sz="4000" b="1" dirty="0">
                <a:latin typeface="David" panose="020E0502060401010101" pitchFamily="34" charset="-79"/>
                <a:cs typeface="David" panose="020E0502060401010101" pitchFamily="34" charset="-79"/>
              </a:rPr>
              <a:t>21.6.18</a:t>
            </a:r>
            <a:endParaRPr lang="en-US" sz="4000" b="1" dirty="0">
              <a:latin typeface="David" panose="020E0502060401010101" pitchFamily="34" charset="-79"/>
              <a:cs typeface="David" panose="020E0502060401010101" pitchFamily="34" charset="-79"/>
            </a:endParaRPr>
          </a:p>
          <a:p>
            <a:endParaRPr lang="he-IL" dirty="0"/>
          </a:p>
        </p:txBody>
      </p:sp>
    </p:spTree>
    <p:extLst>
      <p:ext uri="{BB962C8B-B14F-4D97-AF65-F5344CB8AC3E}">
        <p14:creationId xmlns:p14="http://schemas.microsoft.com/office/powerpoint/2010/main" val="116184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F1F29F57-5215-42D4-B8F4-1F6F07FF5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020" y="4663704"/>
            <a:ext cx="5567616" cy="1920827"/>
          </a:xfrm>
          <a:prstGeom prst="rect">
            <a:avLst/>
          </a:prstGeom>
        </p:spPr>
      </p:pic>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rtl="0"/>
            <a:r>
              <a:rPr lang="en-US" b="1" kern="1200" dirty="0">
                <a:solidFill>
                  <a:srgbClr val="FFFFFF"/>
                </a:solidFill>
                <a:latin typeface="David" panose="020E0502060401010101" pitchFamily="34" charset="-79"/>
                <a:cs typeface="David" panose="020E0502060401010101" pitchFamily="34" charset="-79"/>
              </a:rPr>
              <a:t>How will </a:t>
            </a:r>
            <a:r>
              <a:rPr lang="en-US" b="1" dirty="0">
                <a:solidFill>
                  <a:srgbClr val="FFFFFF"/>
                </a:solidFill>
                <a:latin typeface="David" panose="020E0502060401010101" pitchFamily="34" charset="-79"/>
                <a:cs typeface="David" panose="020E0502060401010101" pitchFamily="34" charset="-79"/>
              </a:rPr>
              <a:t>SNIC help us </a:t>
            </a:r>
            <a:r>
              <a:rPr lang="en-US" b="1" kern="1200" dirty="0">
                <a:solidFill>
                  <a:srgbClr val="FFFFFF"/>
                </a:solidFill>
                <a:latin typeface="David" panose="020E0502060401010101" pitchFamily="34" charset="-79"/>
                <a:cs typeface="David" panose="020E0502060401010101" pitchFamily="34" charset="-79"/>
              </a:rPr>
              <a:t> get the comb?</a:t>
            </a:r>
            <a:endParaRPr lang="en-US" kern="1200" dirty="0">
              <a:solidFill>
                <a:srgbClr val="FFFFFF"/>
              </a:solidFill>
              <a:latin typeface="David" panose="020E0502060401010101" pitchFamily="34" charset="-79"/>
              <a:cs typeface="David" panose="020E0502060401010101" pitchFamily="34" charset="-79"/>
            </a:endParaRPr>
          </a:p>
        </p:txBody>
      </p:sp>
      <p:sp>
        <p:nvSpPr>
          <p:cNvPr id="10" name="Slide Number Placeholder 9">
            <a:extLst>
              <a:ext uri="{FF2B5EF4-FFF2-40B4-BE49-F238E27FC236}">
                <a16:creationId xmlns:a16="http://schemas.microsoft.com/office/drawing/2014/main" id="{3E4F54B2-FA11-48B3-B97B-DE51D4038B4E}"/>
              </a:ext>
            </a:extLst>
          </p:cNvPr>
          <p:cNvSpPr>
            <a:spLocks noGrp="1"/>
          </p:cNvSpPr>
          <p:nvPr>
            <p:ph type="sldNum" sz="quarter" idx="12"/>
          </p:nvPr>
        </p:nvSpPr>
        <p:spPr>
          <a:xfrm>
            <a:off x="7900987" y="6356350"/>
            <a:ext cx="614363" cy="365125"/>
          </a:xfrm>
        </p:spPr>
        <p:txBody>
          <a:bodyPr vert="horz" lIns="91440" tIns="45720" rIns="91440" bIns="45720" rtlCol="0" anchor="ctr">
            <a:normAutofit/>
          </a:bodyPr>
          <a:lstStyle/>
          <a:p>
            <a:pPr defTabSz="914400">
              <a:spcAft>
                <a:spcPts val="600"/>
              </a:spcAft>
            </a:pPr>
            <a:fld id="{A6AD4F1B-A926-4488-9E72-BDB0AE4AFA89}" type="slidenum">
              <a:rPr lang="en-US" sz="1000">
                <a:solidFill>
                  <a:prstClr val="black">
                    <a:tint val="75000"/>
                  </a:prstClr>
                </a:solidFill>
              </a:rPr>
              <a:pPr defTabSz="914400">
                <a:spcAft>
                  <a:spcPts val="600"/>
                </a:spcAft>
              </a:pPr>
              <a:t>10</a:t>
            </a:fld>
            <a:endParaRPr lang="en-US" sz="1000">
              <a:solidFill>
                <a:prstClr val="black">
                  <a:tint val="75000"/>
                </a:prstClr>
              </a:solidFill>
            </a:endParaRPr>
          </a:p>
        </p:txBody>
      </p:sp>
      <p:sp>
        <p:nvSpPr>
          <p:cNvPr id="3" name="TextBox 2"/>
          <p:cNvSpPr txBox="1"/>
          <p:nvPr/>
        </p:nvSpPr>
        <p:spPr>
          <a:xfrm>
            <a:off x="3524864" y="364707"/>
            <a:ext cx="5136536" cy="4298997"/>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2400" dirty="0">
                <a:latin typeface="David" panose="020E0502060401010101" pitchFamily="34" charset="-79"/>
                <a:cs typeface="David" panose="020E0502060401010101" pitchFamily="34" charset="-79"/>
              </a:rPr>
              <a:t>Driver frequency slightly detuned from the beam’s eigenfrequency</a:t>
            </a:r>
            <a:br>
              <a:rPr lang="en-US" sz="2400" dirty="0">
                <a:latin typeface="David" panose="020E0502060401010101" pitchFamily="34" charset="-79"/>
                <a:cs typeface="David" panose="020E0502060401010101" pitchFamily="34" charset="-79"/>
              </a:rPr>
            </a:br>
            <a:endParaRPr lang="en-US" sz="2400" dirty="0">
              <a:latin typeface="David" panose="020E0502060401010101" pitchFamily="34" charset="-79"/>
              <a:cs typeface="David" panose="020E0502060401010101" pitchFamily="34" charset="-79"/>
            </a:endParaRPr>
          </a:p>
          <a:p>
            <a:pPr marL="342900" indent="-228600" defTabSz="914400">
              <a:lnSpc>
                <a:spcPct val="90000"/>
              </a:lnSpc>
              <a:spcAft>
                <a:spcPts val="600"/>
              </a:spcAft>
              <a:buFont typeface="Arial" panose="020B0604020202020204" pitchFamily="34" charset="0"/>
              <a:buChar char="•"/>
            </a:pPr>
            <a:r>
              <a:rPr lang="en-US" sz="2400" dirty="0">
                <a:latin typeface="David" panose="020E0502060401010101" pitchFamily="34" charset="-79"/>
                <a:cs typeface="David" panose="020E0502060401010101" pitchFamily="34" charset="-79"/>
              </a:rPr>
              <a:t>Due to effects of injection pulling, a SNIC bifurcation will occur for certain physical parameters of the beam</a:t>
            </a:r>
          </a:p>
          <a:p>
            <a:pPr marL="114300" defTabSz="914400">
              <a:lnSpc>
                <a:spcPct val="90000"/>
              </a:lnSpc>
              <a:spcAft>
                <a:spcPts val="600"/>
              </a:spcAft>
            </a:pPr>
            <a:endParaRPr lang="en-US" sz="2400" dirty="0">
              <a:latin typeface="David" panose="020E0502060401010101" pitchFamily="34" charset="-79"/>
              <a:cs typeface="David" panose="020E0502060401010101" pitchFamily="34" charset="-79"/>
            </a:endParaRPr>
          </a:p>
          <a:p>
            <a:pPr marL="342900" indent="-228600" defTabSz="914400">
              <a:lnSpc>
                <a:spcPct val="90000"/>
              </a:lnSpc>
              <a:spcAft>
                <a:spcPts val="600"/>
              </a:spcAft>
              <a:buFont typeface="Arial" panose="020B0604020202020204" pitchFamily="34" charset="0"/>
              <a:buChar char="•"/>
            </a:pPr>
            <a:r>
              <a:rPr lang="en-US" sz="2400" dirty="0">
                <a:latin typeface="David" panose="020E0502060401010101" pitchFamily="34" charset="-79"/>
                <a:cs typeface="David" panose="020E0502060401010101" pitchFamily="34" charset="-79"/>
              </a:rPr>
              <a:t>In the bifurcation critical point, where the oscillators are close to locking – the frequency comb will appear</a:t>
            </a:r>
          </a:p>
          <a:p>
            <a:pPr marL="342900" indent="-228600" defTabSz="914400">
              <a:lnSpc>
                <a:spcPct val="90000"/>
              </a:lnSpc>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373008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1045626" y="528118"/>
            <a:ext cx="7052733" cy="594970"/>
          </a:xfrm>
        </p:spPr>
        <p:txBody>
          <a:bodyPr>
            <a:normAutofit fontScale="90000"/>
          </a:bodyPr>
          <a:lstStyle/>
          <a:p>
            <a:pPr algn="ctr" rtl="0"/>
            <a:r>
              <a:rPr lang="en-US" b="1" dirty="0">
                <a:latin typeface="David" panose="020E0502060401010101" pitchFamily="34" charset="-79"/>
                <a:cs typeface="David" panose="020E0502060401010101" pitchFamily="34" charset="-79"/>
              </a:rPr>
              <a:t>Mathematical Modeling</a:t>
            </a:r>
          </a:p>
        </p:txBody>
      </p:sp>
      <p:sp>
        <p:nvSpPr>
          <p:cNvPr id="11" name="TextBox 10">
            <a:extLst>
              <a:ext uri="{FF2B5EF4-FFF2-40B4-BE49-F238E27FC236}">
                <a16:creationId xmlns:a16="http://schemas.microsoft.com/office/drawing/2014/main" id="{AF140119-B908-449F-A6C1-3F525613511A}"/>
              </a:ext>
            </a:extLst>
          </p:cNvPr>
          <p:cNvSpPr txBox="1"/>
          <p:nvPr/>
        </p:nvSpPr>
        <p:spPr>
          <a:xfrm>
            <a:off x="281859" y="1439322"/>
            <a:ext cx="8454790" cy="830997"/>
          </a:xfrm>
          <a:prstGeom prst="rect">
            <a:avLst/>
          </a:prstGeom>
          <a:noFill/>
        </p:spPr>
        <p:txBody>
          <a:bodyPr wrap="square" rtlCol="1">
            <a:spAutoFit/>
          </a:bodyPr>
          <a:lstStyle/>
          <a:p>
            <a:pPr algn="ctr"/>
            <a:r>
              <a:rPr lang="en-US" sz="2400" dirty="0">
                <a:latin typeface="David" panose="020E0502060401010101" pitchFamily="34" charset="-79"/>
                <a:cs typeface="David" panose="020E0502060401010101" pitchFamily="34" charset="-79"/>
              </a:rPr>
              <a:t>A model from Ron Lifshitz and M. C. Cross. “Nonlinear Dynamics of Nanomechanical and Micromechanical Resonators”</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p:txBody>
          <a:bodyPr/>
          <a:lstStyle/>
          <a:p>
            <a:fld id="{A6AD4F1B-A926-4488-9E72-BDB0AE4AFA89}" type="slidenum">
              <a:rPr lang="he-IL" smtClean="0"/>
              <a:t>11</a:t>
            </a:fld>
            <a:endParaRPr lang="he-IL"/>
          </a:p>
        </p:txBody>
      </p:sp>
      <p:pic>
        <p:nvPicPr>
          <p:cNvPr id="13" name="Picture 12">
            <a:extLst>
              <a:ext uri="{FF2B5EF4-FFF2-40B4-BE49-F238E27FC236}">
                <a16:creationId xmlns:a16="http://schemas.microsoft.com/office/drawing/2014/main" id="{3F3E6AA5-0C67-439C-9DAE-BEAFD53CA33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86195" y="2463970"/>
            <a:ext cx="8171597" cy="1169491"/>
          </a:xfrm>
          <a:prstGeom prst="rect">
            <a:avLst/>
          </a:prstGeom>
        </p:spPr>
      </p:pic>
      <p:sp>
        <p:nvSpPr>
          <p:cNvPr id="14" name="TextBox 13">
            <a:extLst>
              <a:ext uri="{FF2B5EF4-FFF2-40B4-BE49-F238E27FC236}">
                <a16:creationId xmlns:a16="http://schemas.microsoft.com/office/drawing/2014/main" id="{90F38042-C917-44A9-852A-D5D47C4811E8}"/>
              </a:ext>
            </a:extLst>
          </p:cNvPr>
          <p:cNvSpPr txBox="1"/>
          <p:nvPr/>
        </p:nvSpPr>
        <p:spPr>
          <a:xfrm>
            <a:off x="407346" y="4020763"/>
            <a:ext cx="8329303" cy="830997"/>
          </a:xfrm>
          <a:prstGeom prst="rect">
            <a:avLst/>
          </a:prstGeom>
          <a:noFill/>
        </p:spPr>
        <p:txBody>
          <a:bodyPr wrap="square" rtlCol="1">
            <a:spAutoFit/>
          </a:bodyPr>
          <a:lstStyle/>
          <a:p>
            <a:pPr algn="ctr"/>
            <a:r>
              <a:rPr lang="en-US" sz="2400" dirty="0">
                <a:latin typeface="David" panose="020E0502060401010101" pitchFamily="34" charset="-79"/>
                <a:cs typeface="David" panose="020E0502060401010101" pitchFamily="34" charset="-79"/>
              </a:rPr>
              <a:t>The beam is taken to be clamped-clamped so the boundary conditions are</a:t>
            </a:r>
          </a:p>
        </p:txBody>
      </p:sp>
      <p:pic>
        <p:nvPicPr>
          <p:cNvPr id="15" name="Picture 14">
            <a:extLst>
              <a:ext uri="{FF2B5EF4-FFF2-40B4-BE49-F238E27FC236}">
                <a16:creationId xmlns:a16="http://schemas.microsoft.com/office/drawing/2014/main" id="{B7100B2A-50E7-490E-8D67-8DA881CE7CC7}"/>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647756" y="5290710"/>
            <a:ext cx="5722996" cy="678339"/>
          </a:xfrm>
          <a:prstGeom prst="rect">
            <a:avLst/>
          </a:prstGeom>
        </p:spPr>
      </p:pic>
    </p:spTree>
    <p:extLst>
      <p:ext uri="{BB962C8B-B14F-4D97-AF65-F5344CB8AC3E}">
        <p14:creationId xmlns:p14="http://schemas.microsoft.com/office/powerpoint/2010/main" val="385566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1045626" y="528118"/>
            <a:ext cx="7052733" cy="594970"/>
          </a:xfrm>
        </p:spPr>
        <p:txBody>
          <a:bodyPr>
            <a:normAutofit fontScale="90000"/>
          </a:bodyPr>
          <a:lstStyle/>
          <a:p>
            <a:pPr algn="ctr" rtl="0"/>
            <a:r>
              <a:rPr lang="en-US" b="1" dirty="0">
                <a:latin typeface="David" panose="020E0502060401010101" pitchFamily="34" charset="-79"/>
                <a:cs typeface="David" panose="020E0502060401010101" pitchFamily="34" charset="-79"/>
              </a:rPr>
              <a:t>Spatial Function Solution</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p:txBody>
          <a:bodyPr/>
          <a:lstStyle/>
          <a:p>
            <a:fld id="{A6AD4F1B-A926-4488-9E72-BDB0AE4AFA89}" type="slidenum">
              <a:rPr lang="he-IL" smtClean="0"/>
              <a:t>12</a:t>
            </a:fld>
            <a:endParaRPr lang="he-IL"/>
          </a:p>
        </p:txBody>
      </p:sp>
      <p:pic>
        <p:nvPicPr>
          <p:cNvPr id="5" name="Picture 4">
            <a:extLst>
              <a:ext uri="{FF2B5EF4-FFF2-40B4-BE49-F238E27FC236}">
                <a16:creationId xmlns:a16="http://schemas.microsoft.com/office/drawing/2014/main" id="{5BD401EB-327F-4EF7-9547-75680B50ABA7}"/>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20050" y="4425204"/>
            <a:ext cx="8503882" cy="736965"/>
          </a:xfrm>
          <a:prstGeom prst="rect">
            <a:avLst/>
          </a:prstGeom>
        </p:spPr>
      </p:pic>
      <p:sp>
        <p:nvSpPr>
          <p:cNvPr id="8" name="TextBox 7">
            <a:extLst>
              <a:ext uri="{FF2B5EF4-FFF2-40B4-BE49-F238E27FC236}">
                <a16:creationId xmlns:a16="http://schemas.microsoft.com/office/drawing/2014/main" id="{80762C59-4E36-4F8C-9A73-F7C1B706621D}"/>
              </a:ext>
            </a:extLst>
          </p:cNvPr>
          <p:cNvSpPr txBox="1"/>
          <p:nvPr/>
        </p:nvSpPr>
        <p:spPr>
          <a:xfrm>
            <a:off x="407340" y="1290333"/>
            <a:ext cx="8329303" cy="2677656"/>
          </a:xfrm>
          <a:prstGeom prst="rect">
            <a:avLst/>
          </a:prstGeom>
          <a:noFill/>
        </p:spPr>
        <p:txBody>
          <a:bodyPr wrap="square" rtlCol="1">
            <a:spAutoFit/>
          </a:bodyPr>
          <a:lstStyle/>
          <a:p>
            <a:r>
              <a:rPr lang="en-US" sz="2800" dirty="0">
                <a:latin typeface="David" panose="020E0502060401010101" pitchFamily="34" charset="-79"/>
                <a:cs typeface="David" panose="020E0502060401010101" pitchFamily="34" charset="-79"/>
              </a:rPr>
              <a:t>We assume:</a:t>
            </a:r>
          </a:p>
          <a:p>
            <a:endParaRPr lang="en-US" sz="2800" dirty="0">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en-US" sz="2800" dirty="0">
                <a:latin typeface="David" panose="020E0502060401010101" pitchFamily="34" charset="-79"/>
                <a:cs typeface="David" panose="020E0502060401010101" pitchFamily="34" charset="-79"/>
              </a:rPr>
              <a:t>Variable Separation</a:t>
            </a:r>
          </a:p>
          <a:p>
            <a:pPr marL="342900" indent="-342900">
              <a:buFont typeface="Arial" panose="020B0604020202020204" pitchFamily="34" charset="0"/>
              <a:buChar char="•"/>
            </a:pPr>
            <a:r>
              <a:rPr lang="en-US" sz="2800" dirty="0">
                <a:latin typeface="David" panose="020E0502060401010101" pitchFamily="34" charset="-79"/>
                <a:cs typeface="David" panose="020E0502060401010101" pitchFamily="34" charset="-79"/>
              </a:rPr>
              <a:t>Single Mode Assumption for the first mode</a:t>
            </a:r>
          </a:p>
          <a:p>
            <a:endParaRPr lang="en-US" sz="2800" dirty="0">
              <a:latin typeface="David" panose="020E0502060401010101" pitchFamily="34" charset="-79"/>
              <a:cs typeface="David" panose="020E0502060401010101" pitchFamily="34" charset="-79"/>
            </a:endParaRPr>
          </a:p>
          <a:p>
            <a:r>
              <a:rPr lang="en-US" sz="2800" dirty="0">
                <a:latin typeface="David" panose="020E0502060401010101" pitchFamily="34" charset="-79"/>
                <a:cs typeface="David" panose="020E0502060401010101" pitchFamily="34" charset="-79"/>
              </a:rPr>
              <a:t>Yielding the shape function of the beam’s first mode</a:t>
            </a:r>
          </a:p>
        </p:txBody>
      </p:sp>
      <p:pic>
        <p:nvPicPr>
          <p:cNvPr id="9" name="Picture 8">
            <a:extLst>
              <a:ext uri="{FF2B5EF4-FFF2-40B4-BE49-F238E27FC236}">
                <a16:creationId xmlns:a16="http://schemas.microsoft.com/office/drawing/2014/main" id="{2796B667-3132-41ED-984D-DD46B3C8D1C7}"/>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151358" y="5605184"/>
            <a:ext cx="1477645" cy="308152"/>
          </a:xfrm>
          <a:prstGeom prst="rect">
            <a:avLst/>
          </a:prstGeom>
        </p:spPr>
      </p:pic>
    </p:spTree>
    <p:extLst>
      <p:ext uri="{BB962C8B-B14F-4D97-AF65-F5344CB8AC3E}">
        <p14:creationId xmlns:p14="http://schemas.microsoft.com/office/powerpoint/2010/main" val="397967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933795" y="456193"/>
            <a:ext cx="7052733" cy="594970"/>
          </a:xfrm>
        </p:spPr>
        <p:txBody>
          <a:bodyPr>
            <a:normAutofit fontScale="90000"/>
          </a:bodyPr>
          <a:lstStyle/>
          <a:p>
            <a:pPr algn="ctr" rtl="0"/>
            <a:r>
              <a:rPr lang="en-US" b="1" dirty="0">
                <a:latin typeface="David" panose="020E0502060401010101" pitchFamily="34" charset="-79"/>
                <a:cs typeface="David" panose="020E0502060401010101" pitchFamily="34" charset="-79"/>
              </a:rPr>
              <a:t>Temporal Function Solution</a:t>
            </a:r>
          </a:p>
        </p:txBody>
      </p:sp>
      <p:sp>
        <p:nvSpPr>
          <p:cNvPr id="7" name="מציין מיקום תוכן 2">
            <a:extLst>
              <a:ext uri="{FF2B5EF4-FFF2-40B4-BE49-F238E27FC236}">
                <a16:creationId xmlns:a16="http://schemas.microsoft.com/office/drawing/2014/main" id="{52583050-C25C-4B1E-8A9C-ADDD84CC7F4E}"/>
              </a:ext>
            </a:extLst>
          </p:cNvPr>
          <p:cNvSpPr>
            <a:spLocks noGrp="1"/>
          </p:cNvSpPr>
          <p:nvPr>
            <p:ph idx="1"/>
          </p:nvPr>
        </p:nvSpPr>
        <p:spPr>
          <a:xfrm>
            <a:off x="452994" y="1323112"/>
            <a:ext cx="8228747" cy="976134"/>
          </a:xfrm>
        </p:spPr>
        <p:txBody>
          <a:bodyPr>
            <a:noAutofit/>
          </a:bodyPr>
          <a:lstStyle/>
          <a:p>
            <a:pPr marL="0" indent="0" algn="ctr" rtl="0">
              <a:buNone/>
            </a:pPr>
            <a:r>
              <a:rPr lang="en-US" sz="2400" dirty="0">
                <a:latin typeface="David" panose="020E0502060401010101" pitchFamily="34" charset="-79"/>
                <a:cs typeface="David" panose="020E0502060401010101" pitchFamily="34" charset="-79"/>
              </a:rPr>
              <a:t>Normalizing with respect to time and length results in the following equation for the time dynamics</a:t>
            </a:r>
            <a:endParaRPr lang="he-IL" sz="2400" dirty="0">
              <a:latin typeface="David" panose="020E0502060401010101" pitchFamily="34" charset="-79"/>
              <a:cs typeface="David" panose="020E0502060401010101" pitchFamily="34" charset="-79"/>
            </a:endParaRP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p:txBody>
          <a:bodyPr/>
          <a:lstStyle/>
          <a:p>
            <a:fld id="{A6AD4F1B-A926-4488-9E72-BDB0AE4AFA89}" type="slidenum">
              <a:rPr lang="he-IL" smtClean="0"/>
              <a:t>13</a:t>
            </a:fld>
            <a:endParaRPr lang="he-IL" dirty="0"/>
          </a:p>
        </p:txBody>
      </p:sp>
      <p:pic>
        <p:nvPicPr>
          <p:cNvPr id="10" name="Picture 9">
            <a:extLst>
              <a:ext uri="{FF2B5EF4-FFF2-40B4-BE49-F238E27FC236}">
                <a16:creationId xmlns:a16="http://schemas.microsoft.com/office/drawing/2014/main" id="{1DD5DDF8-89C3-4B1D-9DC3-77F36514B4A6}"/>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60061" y="2398594"/>
            <a:ext cx="7823878" cy="1030406"/>
          </a:xfrm>
          <a:prstGeom prst="rect">
            <a:avLst/>
          </a:prstGeom>
        </p:spPr>
      </p:pic>
      <p:cxnSp>
        <p:nvCxnSpPr>
          <p:cNvPr id="3" name="Straight Arrow Connector 2">
            <a:extLst>
              <a:ext uri="{FF2B5EF4-FFF2-40B4-BE49-F238E27FC236}">
                <a16:creationId xmlns:a16="http://schemas.microsoft.com/office/drawing/2014/main" id="{C677CF8C-9AD3-454B-BAA2-412755CCF43B}"/>
              </a:ext>
            </a:extLst>
          </p:cNvPr>
          <p:cNvCxnSpPr>
            <a:cxnSpLocks/>
          </p:cNvCxnSpPr>
          <p:nvPr/>
        </p:nvCxnSpPr>
        <p:spPr>
          <a:xfrm flipV="1">
            <a:off x="933795" y="3547345"/>
            <a:ext cx="0" cy="439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EBD86B-90C8-42A1-8844-7A1CF8673F00}"/>
              </a:ext>
            </a:extLst>
          </p:cNvPr>
          <p:cNvSpPr txBox="1"/>
          <p:nvPr/>
        </p:nvSpPr>
        <p:spPr>
          <a:xfrm>
            <a:off x="7869" y="4058751"/>
            <a:ext cx="1967837" cy="923330"/>
          </a:xfrm>
          <a:prstGeom prst="rect">
            <a:avLst/>
          </a:prstGeom>
          <a:noFill/>
        </p:spPr>
        <p:txBody>
          <a:bodyPr wrap="square" rtlCol="1">
            <a:spAutoFit/>
          </a:bodyPr>
          <a:lstStyle/>
          <a:p>
            <a:pPr algn="ctr"/>
            <a:r>
              <a:rPr lang="en-US" dirty="0">
                <a:latin typeface="David" panose="020E0502060401010101" pitchFamily="34" charset="-79"/>
                <a:cs typeface="David" panose="020E0502060401010101" pitchFamily="34" charset="-79"/>
              </a:rPr>
              <a:t>Second derivative with respect to normalized time</a:t>
            </a:r>
            <a:endParaRPr lang="he-IL" dirty="0">
              <a:latin typeface="David" panose="020E0502060401010101" pitchFamily="34" charset="-79"/>
              <a:cs typeface="David" panose="020E0502060401010101" pitchFamily="34" charset="-79"/>
            </a:endParaRPr>
          </a:p>
        </p:txBody>
      </p:sp>
      <p:cxnSp>
        <p:nvCxnSpPr>
          <p:cNvPr id="15" name="Straight Arrow Connector 14">
            <a:extLst>
              <a:ext uri="{FF2B5EF4-FFF2-40B4-BE49-F238E27FC236}">
                <a16:creationId xmlns:a16="http://schemas.microsoft.com/office/drawing/2014/main" id="{1D5544B7-C077-4331-A081-7C67DA5CE032}"/>
              </a:ext>
            </a:extLst>
          </p:cNvPr>
          <p:cNvCxnSpPr>
            <a:cxnSpLocks/>
          </p:cNvCxnSpPr>
          <p:nvPr/>
        </p:nvCxnSpPr>
        <p:spPr>
          <a:xfrm flipH="1" flipV="1">
            <a:off x="2233531" y="3377329"/>
            <a:ext cx="76854" cy="37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D1A21B1-C2BA-433B-AAE2-17DD1B2145F0}"/>
              </a:ext>
            </a:extLst>
          </p:cNvPr>
          <p:cNvSpPr txBox="1"/>
          <p:nvPr/>
        </p:nvSpPr>
        <p:spPr>
          <a:xfrm>
            <a:off x="1551807" y="3817440"/>
            <a:ext cx="1967837" cy="369332"/>
          </a:xfrm>
          <a:prstGeom prst="rect">
            <a:avLst/>
          </a:prstGeom>
          <a:noFill/>
        </p:spPr>
        <p:txBody>
          <a:bodyPr wrap="square" rtlCol="1">
            <a:spAutoFit/>
          </a:bodyPr>
          <a:lstStyle/>
          <a:p>
            <a:pPr algn="ctr"/>
            <a:r>
              <a:rPr lang="en-US" dirty="0">
                <a:latin typeface="David" panose="020E0502060401010101" pitchFamily="34" charset="-79"/>
                <a:cs typeface="David" panose="020E0502060401010101" pitchFamily="34" charset="-79"/>
              </a:rPr>
              <a:t>Damping term</a:t>
            </a:r>
            <a:endParaRPr lang="he-IL" dirty="0">
              <a:latin typeface="David" panose="020E0502060401010101" pitchFamily="34" charset="-79"/>
              <a:cs typeface="David" panose="020E0502060401010101" pitchFamily="34" charset="-79"/>
            </a:endParaRPr>
          </a:p>
        </p:txBody>
      </p:sp>
      <p:cxnSp>
        <p:nvCxnSpPr>
          <p:cNvPr id="21" name="Straight Arrow Connector 20">
            <a:extLst>
              <a:ext uri="{FF2B5EF4-FFF2-40B4-BE49-F238E27FC236}">
                <a16:creationId xmlns:a16="http://schemas.microsoft.com/office/drawing/2014/main" id="{51E903DA-24E3-4465-B41F-34C228619BC3}"/>
              </a:ext>
            </a:extLst>
          </p:cNvPr>
          <p:cNvCxnSpPr>
            <a:cxnSpLocks/>
          </p:cNvCxnSpPr>
          <p:nvPr/>
        </p:nvCxnSpPr>
        <p:spPr>
          <a:xfrm flipH="1" flipV="1">
            <a:off x="3433041" y="3153933"/>
            <a:ext cx="86603" cy="1093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E1F0BC8-3463-4FCC-A7C9-034429143027}"/>
              </a:ext>
            </a:extLst>
          </p:cNvPr>
          <p:cNvSpPr txBox="1"/>
          <p:nvPr/>
        </p:nvSpPr>
        <p:spPr>
          <a:xfrm>
            <a:off x="2514712" y="4306651"/>
            <a:ext cx="1967837" cy="369332"/>
          </a:xfrm>
          <a:prstGeom prst="rect">
            <a:avLst/>
          </a:prstGeom>
          <a:noFill/>
        </p:spPr>
        <p:txBody>
          <a:bodyPr wrap="square" rtlCol="1">
            <a:spAutoFit/>
          </a:bodyPr>
          <a:lstStyle/>
          <a:p>
            <a:pPr algn="ctr"/>
            <a:r>
              <a:rPr lang="en-US" dirty="0">
                <a:latin typeface="David" panose="020E0502060401010101" pitchFamily="34" charset="-79"/>
                <a:cs typeface="David" panose="020E0502060401010101" pitchFamily="34" charset="-79"/>
              </a:rPr>
              <a:t>Linear term</a:t>
            </a:r>
            <a:endParaRPr lang="he-IL" dirty="0">
              <a:latin typeface="David" panose="020E0502060401010101" pitchFamily="34" charset="-79"/>
              <a:cs typeface="David" panose="020E0502060401010101" pitchFamily="34" charset="-79"/>
            </a:endParaRPr>
          </a:p>
        </p:txBody>
      </p:sp>
      <p:sp>
        <p:nvSpPr>
          <p:cNvPr id="24" name="TextBox 23">
            <a:extLst>
              <a:ext uri="{FF2B5EF4-FFF2-40B4-BE49-F238E27FC236}">
                <a16:creationId xmlns:a16="http://schemas.microsoft.com/office/drawing/2014/main" id="{9C792846-B339-41B8-88C1-E99B58F6C80C}"/>
              </a:ext>
            </a:extLst>
          </p:cNvPr>
          <p:cNvSpPr txBox="1"/>
          <p:nvPr/>
        </p:nvSpPr>
        <p:spPr>
          <a:xfrm>
            <a:off x="3761639" y="3640475"/>
            <a:ext cx="1967837" cy="646331"/>
          </a:xfrm>
          <a:prstGeom prst="rect">
            <a:avLst/>
          </a:prstGeom>
          <a:noFill/>
        </p:spPr>
        <p:txBody>
          <a:bodyPr wrap="square" rtlCol="1">
            <a:spAutoFit/>
          </a:bodyPr>
          <a:lstStyle/>
          <a:p>
            <a:pPr algn="ctr"/>
            <a:r>
              <a:rPr lang="en-US" dirty="0">
                <a:latin typeface="David" panose="020E0502060401010101" pitchFamily="34" charset="-79"/>
                <a:cs typeface="David" panose="020E0502060401010101" pitchFamily="34" charset="-79"/>
              </a:rPr>
              <a:t>Duffing non-linear term</a:t>
            </a:r>
            <a:endParaRPr lang="he-IL" dirty="0">
              <a:latin typeface="David" panose="020E0502060401010101" pitchFamily="34" charset="-79"/>
              <a:cs typeface="David" panose="020E0502060401010101" pitchFamily="34" charset="-79"/>
            </a:endParaRPr>
          </a:p>
        </p:txBody>
      </p:sp>
      <p:cxnSp>
        <p:nvCxnSpPr>
          <p:cNvPr id="25" name="Straight Arrow Connector 24">
            <a:extLst>
              <a:ext uri="{FF2B5EF4-FFF2-40B4-BE49-F238E27FC236}">
                <a16:creationId xmlns:a16="http://schemas.microsoft.com/office/drawing/2014/main" id="{0D5142EF-A65E-41CB-954A-0CA82D0CF5DC}"/>
              </a:ext>
            </a:extLst>
          </p:cNvPr>
          <p:cNvCxnSpPr>
            <a:cxnSpLocks/>
          </p:cNvCxnSpPr>
          <p:nvPr/>
        </p:nvCxnSpPr>
        <p:spPr>
          <a:xfrm flipH="1" flipV="1">
            <a:off x="4235826" y="3131050"/>
            <a:ext cx="79762" cy="447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36C3D8A-E559-4309-A9D4-07BB2E7D0AE5}"/>
              </a:ext>
            </a:extLst>
          </p:cNvPr>
          <p:cNvCxnSpPr>
            <a:cxnSpLocks/>
          </p:cNvCxnSpPr>
          <p:nvPr/>
        </p:nvCxnSpPr>
        <p:spPr>
          <a:xfrm flipH="1" flipV="1">
            <a:off x="5886150" y="3365351"/>
            <a:ext cx="282638" cy="400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2A8960A-C308-44AE-802F-300AB5638224}"/>
              </a:ext>
            </a:extLst>
          </p:cNvPr>
          <p:cNvSpPr txBox="1"/>
          <p:nvPr/>
        </p:nvSpPr>
        <p:spPr>
          <a:xfrm>
            <a:off x="5457192" y="3937319"/>
            <a:ext cx="1967837" cy="369332"/>
          </a:xfrm>
          <a:prstGeom prst="rect">
            <a:avLst/>
          </a:prstGeom>
          <a:noFill/>
        </p:spPr>
        <p:txBody>
          <a:bodyPr wrap="square" rtlCol="1">
            <a:spAutoFit/>
          </a:bodyPr>
          <a:lstStyle/>
          <a:p>
            <a:pPr algn="ctr"/>
            <a:r>
              <a:rPr lang="en-US" dirty="0">
                <a:latin typeface="David" panose="020E0502060401010101" pitchFamily="34" charset="-79"/>
                <a:cs typeface="David" panose="020E0502060401010101" pitchFamily="34" charset="-79"/>
              </a:rPr>
              <a:t>External driver</a:t>
            </a:r>
            <a:endParaRPr lang="he-IL" dirty="0">
              <a:latin typeface="David" panose="020E0502060401010101" pitchFamily="34" charset="-79"/>
              <a:cs typeface="David" panose="020E0502060401010101" pitchFamily="34" charset="-79"/>
            </a:endParaRPr>
          </a:p>
        </p:txBody>
      </p:sp>
      <p:cxnSp>
        <p:nvCxnSpPr>
          <p:cNvPr id="31" name="Straight Arrow Connector 30">
            <a:extLst>
              <a:ext uri="{FF2B5EF4-FFF2-40B4-BE49-F238E27FC236}">
                <a16:creationId xmlns:a16="http://schemas.microsoft.com/office/drawing/2014/main" id="{BDBFA152-F0AD-4C4A-AD26-121BE1E495AC}"/>
              </a:ext>
            </a:extLst>
          </p:cNvPr>
          <p:cNvCxnSpPr>
            <a:cxnSpLocks/>
          </p:cNvCxnSpPr>
          <p:nvPr/>
        </p:nvCxnSpPr>
        <p:spPr>
          <a:xfrm flipH="1" flipV="1">
            <a:off x="7864341" y="3534377"/>
            <a:ext cx="27012" cy="429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BDB1372-AB04-4B64-8F1A-2E924505006B}"/>
              </a:ext>
            </a:extLst>
          </p:cNvPr>
          <p:cNvSpPr txBox="1"/>
          <p:nvPr/>
        </p:nvSpPr>
        <p:spPr>
          <a:xfrm>
            <a:off x="6907434" y="4235589"/>
            <a:ext cx="1967837" cy="646331"/>
          </a:xfrm>
          <a:prstGeom prst="rect">
            <a:avLst/>
          </a:prstGeom>
          <a:noFill/>
        </p:spPr>
        <p:txBody>
          <a:bodyPr wrap="square" rtlCol="1">
            <a:spAutoFit/>
          </a:bodyPr>
          <a:lstStyle/>
          <a:p>
            <a:pPr algn="ctr"/>
            <a:r>
              <a:rPr lang="en-US" dirty="0">
                <a:latin typeface="David" panose="020E0502060401010101" pitchFamily="34" charset="-79"/>
                <a:cs typeface="David" panose="020E0502060401010101" pitchFamily="34" charset="-79"/>
              </a:rPr>
              <a:t>Closed loop control function</a:t>
            </a:r>
            <a:endParaRPr lang="he-IL" dirty="0">
              <a:latin typeface="David" panose="020E0502060401010101" pitchFamily="34" charset="-79"/>
              <a:cs typeface="David" panose="020E0502060401010101" pitchFamily="34" charset="-79"/>
            </a:endParaRPr>
          </a:p>
        </p:txBody>
      </p:sp>
      <p:pic>
        <p:nvPicPr>
          <p:cNvPr id="38" name="Picture 37">
            <a:extLst>
              <a:ext uri="{FF2B5EF4-FFF2-40B4-BE49-F238E27FC236}">
                <a16:creationId xmlns:a16="http://schemas.microsoft.com/office/drawing/2014/main" id="{0C9422FD-B455-4E9A-BDE7-2925EB6CB710}"/>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430853" y="5115286"/>
            <a:ext cx="1289619" cy="764404"/>
          </a:xfrm>
          <a:prstGeom prst="rect">
            <a:avLst/>
          </a:prstGeom>
        </p:spPr>
      </p:pic>
      <p:sp>
        <p:nvSpPr>
          <p:cNvPr id="39" name="TextBox 38">
            <a:extLst>
              <a:ext uri="{FF2B5EF4-FFF2-40B4-BE49-F238E27FC236}">
                <a16:creationId xmlns:a16="http://schemas.microsoft.com/office/drawing/2014/main" id="{92875747-9793-4456-B190-B21745720D77}"/>
              </a:ext>
            </a:extLst>
          </p:cNvPr>
          <p:cNvSpPr txBox="1"/>
          <p:nvPr/>
        </p:nvSpPr>
        <p:spPr>
          <a:xfrm>
            <a:off x="885484" y="5099433"/>
            <a:ext cx="3567521" cy="1015663"/>
          </a:xfrm>
          <a:prstGeom prst="rect">
            <a:avLst/>
          </a:prstGeom>
          <a:noFill/>
        </p:spPr>
        <p:txBody>
          <a:bodyPr wrap="square" rtlCol="1">
            <a:spAutoFit/>
          </a:bodyPr>
          <a:lstStyle/>
          <a:p>
            <a:pPr algn="ctr"/>
            <a:r>
              <a:rPr lang="en-US" sz="2000" dirty="0">
                <a:latin typeface="David" panose="020E0502060401010101" pitchFamily="34" charset="-79"/>
                <a:cs typeface="David" panose="020E0502060401010101" pitchFamily="34" charset="-79"/>
              </a:rPr>
              <a:t>Using a model from Seshia, we take the Signum function to cancel out the damping </a:t>
            </a:r>
            <a:endParaRPr lang="he-IL" sz="2000" dirty="0">
              <a:latin typeface="David" panose="020E0502060401010101" pitchFamily="34" charset="-79"/>
              <a:cs typeface="David" panose="020E0502060401010101" pitchFamily="34" charset="-79"/>
            </a:endParaRPr>
          </a:p>
        </p:txBody>
      </p:sp>
      <p:cxnSp>
        <p:nvCxnSpPr>
          <p:cNvPr id="50" name="Straight Arrow Connector 49">
            <a:extLst>
              <a:ext uri="{FF2B5EF4-FFF2-40B4-BE49-F238E27FC236}">
                <a16:creationId xmlns:a16="http://schemas.microsoft.com/office/drawing/2014/main" id="{5CEDF181-D6E8-4F6B-B04E-D29104E09DA9}"/>
              </a:ext>
            </a:extLst>
          </p:cNvPr>
          <p:cNvCxnSpPr>
            <a:cxnSpLocks/>
          </p:cNvCxnSpPr>
          <p:nvPr/>
        </p:nvCxnSpPr>
        <p:spPr>
          <a:xfrm>
            <a:off x="5960855" y="5467772"/>
            <a:ext cx="90266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4" name="Picture 53">
            <a:extLst>
              <a:ext uri="{FF2B5EF4-FFF2-40B4-BE49-F238E27FC236}">
                <a16:creationId xmlns:a16="http://schemas.microsoft.com/office/drawing/2014/main" id="{216DC987-D221-429F-91EB-C4E3B952E8DE}"/>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305960" y="5232027"/>
            <a:ext cx="1247790" cy="766526"/>
          </a:xfrm>
          <a:prstGeom prst="rect">
            <a:avLst/>
          </a:prstGeom>
        </p:spPr>
      </p:pic>
      <p:sp>
        <p:nvSpPr>
          <p:cNvPr id="55" name="Rectangle 54">
            <a:extLst>
              <a:ext uri="{FF2B5EF4-FFF2-40B4-BE49-F238E27FC236}">
                <a16:creationId xmlns:a16="http://schemas.microsoft.com/office/drawing/2014/main" id="{352AC224-FFA9-41A7-BD9A-4339E271F25F}"/>
              </a:ext>
            </a:extLst>
          </p:cNvPr>
          <p:cNvSpPr/>
          <p:nvPr/>
        </p:nvSpPr>
        <p:spPr>
          <a:xfrm>
            <a:off x="7136474" y="5044755"/>
            <a:ext cx="1626671" cy="11250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712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1041000" y="471025"/>
            <a:ext cx="7052733" cy="594970"/>
          </a:xfrm>
        </p:spPr>
        <p:txBody>
          <a:bodyPr>
            <a:normAutofit fontScale="90000"/>
          </a:bodyPr>
          <a:lstStyle/>
          <a:p>
            <a:pPr algn="ctr" rtl="0"/>
            <a:r>
              <a:rPr lang="en-US" b="1" dirty="0">
                <a:latin typeface="David" panose="020E0502060401010101" pitchFamily="34" charset="-79"/>
                <a:cs typeface="David" panose="020E0502060401010101" pitchFamily="34" charset="-79"/>
              </a:rPr>
              <a:t>Validation of the Model</a:t>
            </a:r>
          </a:p>
        </p:txBody>
      </p:sp>
      <p:sp>
        <p:nvSpPr>
          <p:cNvPr id="7" name="מציין מיקום תוכן 2">
            <a:extLst>
              <a:ext uri="{FF2B5EF4-FFF2-40B4-BE49-F238E27FC236}">
                <a16:creationId xmlns:a16="http://schemas.microsoft.com/office/drawing/2014/main" id="{52583050-C25C-4B1E-8A9C-ADDD84CC7F4E}"/>
              </a:ext>
            </a:extLst>
          </p:cNvPr>
          <p:cNvSpPr>
            <a:spLocks noGrp="1"/>
          </p:cNvSpPr>
          <p:nvPr>
            <p:ph idx="1"/>
          </p:nvPr>
        </p:nvSpPr>
        <p:spPr>
          <a:xfrm>
            <a:off x="1704905" y="5856419"/>
            <a:ext cx="5724921" cy="447163"/>
          </a:xfrm>
        </p:spPr>
        <p:txBody>
          <a:bodyPr>
            <a:noAutofit/>
          </a:bodyPr>
          <a:lstStyle/>
          <a:p>
            <a:pPr marL="0" indent="0" algn="ctr" rtl="0">
              <a:buNone/>
            </a:pPr>
            <a:r>
              <a:rPr lang="en-US" dirty="0">
                <a:latin typeface="David" panose="020E0502060401010101" pitchFamily="34" charset="-79"/>
                <a:cs typeface="David" panose="020E0502060401010101" pitchFamily="34" charset="-79"/>
              </a:rPr>
              <a:t>The final equation Simulink model</a:t>
            </a:r>
            <a:endParaRPr lang="he-IL" dirty="0">
              <a:latin typeface="David" panose="020E0502060401010101" pitchFamily="34" charset="-79"/>
              <a:cs typeface="David" panose="020E0502060401010101" pitchFamily="34" charset="-79"/>
            </a:endParaRP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6457950" y="6356351"/>
            <a:ext cx="2057400" cy="365125"/>
          </a:xfrm>
        </p:spPr>
        <p:txBody>
          <a:bodyPr/>
          <a:lstStyle/>
          <a:p>
            <a:fld id="{A6AD4F1B-A926-4488-9E72-BDB0AE4AFA89}" type="slidenum">
              <a:rPr lang="he-IL" smtClean="0"/>
              <a:t>14</a:t>
            </a:fld>
            <a:endParaRPr lang="he-IL" dirty="0"/>
          </a:p>
        </p:txBody>
      </p:sp>
      <p:pic>
        <p:nvPicPr>
          <p:cNvPr id="4" name="Picture 3">
            <a:extLst>
              <a:ext uri="{FF2B5EF4-FFF2-40B4-BE49-F238E27FC236}">
                <a16:creationId xmlns:a16="http://schemas.microsoft.com/office/drawing/2014/main" id="{5CE05D5A-5272-43D0-AFD2-65ADB0A53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00" y="1214753"/>
            <a:ext cx="7052733" cy="4641666"/>
          </a:xfrm>
          <a:prstGeom prst="rect">
            <a:avLst/>
          </a:prstGeom>
        </p:spPr>
      </p:pic>
    </p:spTree>
    <p:extLst>
      <p:ext uri="{BB962C8B-B14F-4D97-AF65-F5344CB8AC3E}">
        <p14:creationId xmlns:p14="http://schemas.microsoft.com/office/powerpoint/2010/main" val="13400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3">
            <a:extLst>
              <a:ext uri="{FF2B5EF4-FFF2-40B4-BE49-F238E27FC236}">
                <a16:creationId xmlns:a16="http://schemas.microsoft.com/office/drawing/2014/main" id="{61B91595-DF01-4E8B-80BF-B812BA9BF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835438" cy="1511306"/>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rgbClr val="DD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AC533DD-1CF6-4A33-852D-387744153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7168" y="5346700"/>
            <a:ext cx="1746832" cy="1511301"/>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74054C61-EBC0-4194-B801-4A5747FA0F8E}"/>
              </a:ext>
            </a:extLst>
          </p:cNvPr>
          <p:cNvPicPr>
            <a:picLocks noChangeAspect="1"/>
          </p:cNvPicPr>
          <p:nvPr/>
        </p:nvPicPr>
        <p:blipFill rotWithShape="1">
          <a:blip r:embed="rId2">
            <a:extLst>
              <a:ext uri="{28A0092B-C50C-407E-A947-70E740481C1C}">
                <a14:useLocalDpi xmlns:a14="http://schemas.microsoft.com/office/drawing/2010/main" val="0"/>
              </a:ext>
            </a:extLst>
          </a:blip>
          <a:srcRect l="6736" r="9326"/>
          <a:stretch/>
        </p:blipFill>
        <p:spPr>
          <a:xfrm>
            <a:off x="492431" y="268630"/>
            <a:ext cx="8159137" cy="4471400"/>
          </a:xfrm>
          <a:prstGeom prst="rect">
            <a:avLst/>
          </a:prstGeom>
        </p:spPr>
      </p:pic>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575430" y="5442965"/>
            <a:ext cx="6821738" cy="606669"/>
          </a:xfrm>
        </p:spPr>
        <p:txBody>
          <a:bodyPr vert="horz" lIns="91440" tIns="45720" rIns="91440" bIns="45720" rtlCol="0" anchor="b">
            <a:normAutofit/>
          </a:bodyPr>
          <a:lstStyle/>
          <a:p>
            <a:pPr rtl="0"/>
            <a:r>
              <a:rPr lang="en-US" sz="3500" b="1" kern="1200" dirty="0">
                <a:solidFill>
                  <a:srgbClr val="000000"/>
                </a:solidFill>
                <a:latin typeface="David" panose="020E0502060401010101" pitchFamily="34" charset="-79"/>
                <a:cs typeface="David" panose="020E0502060401010101" pitchFamily="34" charset="-79"/>
              </a:rPr>
              <a:t>SS Amplitude Simulations 1 </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8098336" y="5444835"/>
            <a:ext cx="790748" cy="390700"/>
          </a:xfrm>
        </p:spPr>
        <p:txBody>
          <a:bodyPr vert="horz" lIns="91440" tIns="45720" rIns="91440" bIns="45720" rtlCol="0" anchor="ctr">
            <a:normAutofit/>
          </a:bodyPr>
          <a:lstStyle/>
          <a:p>
            <a:pPr defTabSz="914400">
              <a:spcAft>
                <a:spcPts val="600"/>
              </a:spcAft>
            </a:pPr>
            <a:fld id="{A6AD4F1B-A926-4488-9E72-BDB0AE4AFA89}" type="slidenum">
              <a:rPr lang="en-US">
                <a:solidFill>
                  <a:srgbClr val="FFFFFF">
                    <a:alpha val="80000"/>
                  </a:srgbClr>
                </a:solidFill>
              </a:rPr>
              <a:pPr defTabSz="914400">
                <a:spcAft>
                  <a:spcPts val="600"/>
                </a:spcAft>
              </a:pPr>
              <a:t>15</a:t>
            </a:fld>
            <a:endParaRPr lang="en-US">
              <a:solidFill>
                <a:srgbClr val="FFFFFF">
                  <a:alpha val="80000"/>
                </a:srgbClr>
              </a:solidFill>
            </a:endParaRPr>
          </a:p>
        </p:txBody>
      </p:sp>
      <mc:AlternateContent xmlns:mc="http://schemas.openxmlformats.org/markup-compatibility/2006" xmlns:a14="http://schemas.microsoft.com/office/drawing/2010/main">
        <mc:Choice Requires="a14">
          <p:sp>
            <p:nvSpPr>
              <p:cNvPr id="12" name="מציין מיקום תוכן 2">
                <a:extLst>
                  <a:ext uri="{FF2B5EF4-FFF2-40B4-BE49-F238E27FC236}">
                    <a16:creationId xmlns:a16="http://schemas.microsoft.com/office/drawing/2014/main" id="{F8FCCA3E-D800-4210-8CE3-F595C85BC406}"/>
                  </a:ext>
                </a:extLst>
              </p:cNvPr>
              <p:cNvSpPr>
                <a:spLocks noGrp="1"/>
              </p:cNvSpPr>
              <p:nvPr>
                <p:ph idx="1"/>
              </p:nvPr>
            </p:nvSpPr>
            <p:spPr>
              <a:xfrm>
                <a:off x="575430" y="6023334"/>
                <a:ext cx="6821738" cy="606663"/>
              </a:xfrm>
            </p:spPr>
            <p:txBody>
              <a:bodyPr vert="horz" lIns="91440" tIns="45720" rIns="91440" bIns="45720" rtlCol="0">
                <a:noAutofit/>
              </a:bodyPr>
              <a:lstStyle/>
              <a:p>
                <a:pPr marL="0" indent="0" algn="l" rtl="0">
                  <a:buNone/>
                </a:pPr>
                <a:r>
                  <a:rPr lang="en-US" kern="1200" dirty="0">
                    <a:solidFill>
                      <a:srgbClr val="000000"/>
                    </a:solidFill>
                    <a:latin typeface="David" panose="020E0502060401010101" pitchFamily="34" charset="-79"/>
                    <a:cs typeface="David" panose="020E0502060401010101" pitchFamily="34" charset="-79"/>
                  </a:rPr>
                  <a:t>Taking </a:t>
                </a:r>
                <a14:m>
                  <m:oMath xmlns:m="http://schemas.openxmlformats.org/officeDocument/2006/math">
                    <m:r>
                      <m:rPr>
                        <m:sty m:val="p"/>
                      </m:rPr>
                      <a:rPr lang="en-US" b="0" i="0" kern="1200" smtClean="0">
                        <a:solidFill>
                          <a:srgbClr val="000000"/>
                        </a:solidFill>
                        <a:latin typeface="Cambria Math" panose="02040503050406030204" pitchFamily="18" charset="0"/>
                        <a:cs typeface="David" panose="020E0502060401010101" pitchFamily="34" charset="-79"/>
                      </a:rPr>
                      <m:t>Γ</m:t>
                    </m:r>
                    <m:r>
                      <a:rPr lang="en-US" b="0" i="1" kern="1200" smtClean="0">
                        <a:solidFill>
                          <a:srgbClr val="000000"/>
                        </a:solidFill>
                        <a:latin typeface="Cambria Math" panose="02040503050406030204" pitchFamily="18" charset="0"/>
                        <a:cs typeface="David" panose="020E0502060401010101" pitchFamily="34" charset="-79"/>
                      </a:rPr>
                      <m:t>= </m:t>
                    </m:r>
                    <m:f>
                      <m:fPr>
                        <m:ctrlPr>
                          <a:rPr lang="en-US" b="0" i="1" kern="1200" smtClean="0">
                            <a:solidFill>
                              <a:srgbClr val="000000"/>
                            </a:solidFill>
                            <a:latin typeface="Cambria Math" panose="02040503050406030204" pitchFamily="18" charset="0"/>
                            <a:cs typeface="David" panose="020E0502060401010101" pitchFamily="34" charset="-79"/>
                          </a:rPr>
                        </m:ctrlPr>
                      </m:fPr>
                      <m:num>
                        <m:acc>
                          <m:accPr>
                            <m:chr m:val="̃"/>
                            <m:ctrlPr>
                              <a:rPr lang="en-US" b="0" i="1" kern="1200" smtClean="0">
                                <a:solidFill>
                                  <a:srgbClr val="000000"/>
                                </a:solidFill>
                                <a:latin typeface="Cambria Math" panose="02040503050406030204" pitchFamily="18" charset="0"/>
                                <a:cs typeface="David" panose="020E0502060401010101" pitchFamily="34" charset="-79"/>
                              </a:rPr>
                            </m:ctrlPr>
                          </m:accPr>
                          <m:e>
                            <m:r>
                              <a:rPr lang="en-US" b="0" i="1" kern="1200" smtClean="0">
                                <a:solidFill>
                                  <a:srgbClr val="000000"/>
                                </a:solidFill>
                                <a:latin typeface="Cambria Math" panose="02040503050406030204" pitchFamily="18" charset="0"/>
                                <a:cs typeface="David" panose="020E0502060401010101" pitchFamily="34" charset="-79"/>
                              </a:rPr>
                              <m:t>𝜁</m:t>
                            </m:r>
                          </m:e>
                        </m:acc>
                      </m:num>
                      <m:den>
                        <m:r>
                          <a:rPr lang="en-US" b="0" i="1" kern="1200" smtClean="0">
                            <a:solidFill>
                              <a:srgbClr val="000000"/>
                            </a:solidFill>
                            <a:latin typeface="Cambria Math" panose="02040503050406030204" pitchFamily="18" charset="0"/>
                            <a:cs typeface="David" panose="020E0502060401010101" pitchFamily="34" charset="-79"/>
                          </a:rPr>
                          <m:t>2</m:t>
                        </m:r>
                      </m:den>
                    </m:f>
                  </m:oMath>
                </a14:m>
                <a:r>
                  <a:rPr lang="en-US" kern="1200" dirty="0">
                    <a:solidFill>
                      <a:srgbClr val="000000"/>
                    </a:solidFill>
                    <a:latin typeface="David" panose="020E0502060401010101" pitchFamily="34" charset="-79"/>
                    <a:cs typeface="David" panose="020E0502060401010101" pitchFamily="34" charset="-79"/>
                  </a:rPr>
                  <a:t> we get a period of  </a:t>
                </a:r>
                <a14:m>
                  <m:oMath xmlns:m="http://schemas.openxmlformats.org/officeDocument/2006/math">
                    <m:f>
                      <m:fPr>
                        <m:ctrlPr>
                          <a:rPr lang="en-US" b="0" i="1" kern="1200">
                            <a:solidFill>
                              <a:srgbClr val="000000"/>
                            </a:solidFill>
                            <a:latin typeface="Cambria Math" panose="02040503050406030204" pitchFamily="18" charset="0"/>
                          </a:rPr>
                        </m:ctrlPr>
                      </m:fPr>
                      <m:num>
                        <m:r>
                          <a:rPr lang="en-US" b="0" i="1" kern="1200">
                            <a:solidFill>
                              <a:srgbClr val="000000"/>
                            </a:solidFill>
                            <a:latin typeface="Cambria Math" panose="02040503050406030204" pitchFamily="18" charset="0"/>
                          </a:rPr>
                          <m:t>1</m:t>
                        </m:r>
                      </m:num>
                      <m:den>
                        <m:r>
                          <a:rPr lang="en-US" i="1" kern="1200">
                            <a:solidFill>
                              <a:srgbClr val="000000"/>
                            </a:solidFill>
                            <a:latin typeface="Cambria Math" panose="02040503050406030204" pitchFamily="18" charset="0"/>
                          </a:rPr>
                          <m:t>𝜋</m:t>
                        </m:r>
                      </m:den>
                    </m:f>
                    <m:r>
                      <a:rPr lang="en-US" b="0" i="1" kern="1200">
                        <a:solidFill>
                          <a:srgbClr val="000000"/>
                        </a:solidFill>
                        <a:latin typeface="Cambria Math" panose="02040503050406030204" pitchFamily="18" charset="0"/>
                      </a:rPr>
                      <m:t>≈</m:t>
                    </m:r>
                    <m:r>
                      <a:rPr lang="en-US" b="0" i="1" kern="1200">
                        <a:solidFill>
                          <a:srgbClr val="000000"/>
                        </a:solidFill>
                        <a:latin typeface="Cambria Math" panose="02040503050406030204" pitchFamily="18" charset="0"/>
                      </a:rPr>
                      <m:t>0</m:t>
                    </m:r>
                    <m:r>
                      <a:rPr lang="en-US" b="0" i="1" kern="1200">
                        <a:solidFill>
                          <a:srgbClr val="000000"/>
                        </a:solidFill>
                        <a:latin typeface="Cambria Math" panose="02040503050406030204" pitchFamily="18" charset="0"/>
                      </a:rPr>
                      <m:t>.</m:t>
                    </m:r>
                    <m:r>
                      <a:rPr lang="en-US" b="0" i="1" kern="1200">
                        <a:solidFill>
                          <a:srgbClr val="000000"/>
                        </a:solidFill>
                        <a:latin typeface="Cambria Math" panose="02040503050406030204" pitchFamily="18" charset="0"/>
                      </a:rPr>
                      <m:t>3</m:t>
                    </m:r>
                  </m:oMath>
                </a14:m>
                <a:r>
                  <a:rPr lang="en-US" kern="1200" dirty="0">
                    <a:solidFill>
                      <a:srgbClr val="000000"/>
                    </a:solidFill>
                    <a:latin typeface="David" panose="020E0502060401010101" pitchFamily="34" charset="-79"/>
                    <a:cs typeface="David" panose="020E0502060401010101" pitchFamily="34" charset="-79"/>
                  </a:rPr>
                  <a:t> </a:t>
                </a:r>
              </a:p>
            </p:txBody>
          </p:sp>
        </mc:Choice>
        <mc:Fallback xmlns="">
          <p:sp>
            <p:nvSpPr>
              <p:cNvPr id="12" name="מציין מיקום תוכן 2">
                <a:extLst>
                  <a:ext uri="{FF2B5EF4-FFF2-40B4-BE49-F238E27FC236}">
                    <a16:creationId xmlns:a16="http://schemas.microsoft.com/office/drawing/2014/main" id="{F8FCCA3E-D800-4210-8CE3-F595C85BC406}"/>
                  </a:ext>
                </a:extLst>
              </p:cNvPr>
              <p:cNvSpPr>
                <a:spLocks noGrp="1" noRot="1" noChangeAspect="1" noMove="1" noResize="1" noEditPoints="1" noAdjustHandles="1" noChangeArrowheads="1" noChangeShapeType="1" noTextEdit="1"/>
              </p:cNvSpPr>
              <p:nvPr>
                <p:ph idx="1"/>
              </p:nvPr>
            </p:nvSpPr>
            <p:spPr>
              <a:xfrm>
                <a:off x="575430" y="6023334"/>
                <a:ext cx="6821738" cy="606663"/>
              </a:xfrm>
              <a:blipFill>
                <a:blip r:embed="rId3"/>
                <a:stretch>
                  <a:fillRect l="-1787" b="-32000"/>
                </a:stretch>
              </a:blipFill>
            </p:spPr>
            <p:txBody>
              <a:bodyPr/>
              <a:lstStyle/>
              <a:p>
                <a:r>
                  <a:rPr lang="he-IL">
                    <a:noFill/>
                  </a:rPr>
                  <a:t> </a:t>
                </a:r>
              </a:p>
            </p:txBody>
          </p:sp>
        </mc:Fallback>
      </mc:AlternateContent>
    </p:spTree>
    <p:extLst>
      <p:ext uri="{BB962C8B-B14F-4D97-AF65-F5344CB8AC3E}">
        <p14:creationId xmlns:p14="http://schemas.microsoft.com/office/powerpoint/2010/main" val="371410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3">
            <a:extLst>
              <a:ext uri="{FF2B5EF4-FFF2-40B4-BE49-F238E27FC236}">
                <a16:creationId xmlns:a16="http://schemas.microsoft.com/office/drawing/2014/main" id="{61B91595-DF01-4E8B-80BF-B812BA9BF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835438" cy="1511306"/>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rgbClr val="DD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AC533DD-1CF6-4A33-852D-387744153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7168" y="5346700"/>
            <a:ext cx="1746832" cy="1511301"/>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575430" y="5346693"/>
            <a:ext cx="6821738" cy="830231"/>
          </a:xfrm>
        </p:spPr>
        <p:txBody>
          <a:bodyPr vert="horz" lIns="91440" tIns="45720" rIns="91440" bIns="45720" rtlCol="0" anchor="b">
            <a:normAutofit/>
          </a:bodyPr>
          <a:lstStyle/>
          <a:p>
            <a:pPr rtl="0"/>
            <a:r>
              <a:rPr lang="en-US" sz="3500" b="1" kern="1200" dirty="0">
                <a:solidFill>
                  <a:srgbClr val="000000"/>
                </a:solidFill>
                <a:latin typeface="David" panose="020E0502060401010101" pitchFamily="34" charset="-79"/>
                <a:cs typeface="David" panose="020E0502060401010101" pitchFamily="34" charset="-79"/>
              </a:rPr>
              <a:t>SS Amplitude Simulations 2 </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8098336" y="5444835"/>
            <a:ext cx="790748" cy="390700"/>
          </a:xfrm>
        </p:spPr>
        <p:txBody>
          <a:bodyPr vert="horz" lIns="91440" tIns="45720" rIns="91440" bIns="45720" rtlCol="0" anchor="ctr">
            <a:normAutofit/>
          </a:bodyPr>
          <a:lstStyle/>
          <a:p>
            <a:pPr defTabSz="914400">
              <a:spcAft>
                <a:spcPts val="600"/>
              </a:spcAft>
            </a:pPr>
            <a:fld id="{A6AD4F1B-A926-4488-9E72-BDB0AE4AFA89}" type="slidenum">
              <a:rPr lang="en-US">
                <a:solidFill>
                  <a:srgbClr val="FFFFFF">
                    <a:alpha val="80000"/>
                  </a:srgbClr>
                </a:solidFill>
              </a:rPr>
              <a:pPr defTabSz="914400">
                <a:spcAft>
                  <a:spcPts val="600"/>
                </a:spcAft>
              </a:pPr>
              <a:t>16</a:t>
            </a:fld>
            <a:endParaRPr lang="en-US">
              <a:solidFill>
                <a:srgbClr val="FFFFFF">
                  <a:alpha val="80000"/>
                </a:srgbClr>
              </a:solidFill>
            </a:endParaRPr>
          </a:p>
        </p:txBody>
      </p:sp>
      <mc:AlternateContent xmlns:mc="http://schemas.openxmlformats.org/markup-compatibility/2006" xmlns:a14="http://schemas.microsoft.com/office/drawing/2010/main">
        <mc:Choice Requires="a14">
          <p:sp>
            <p:nvSpPr>
              <p:cNvPr id="12" name="מציין מיקום תוכן 2">
                <a:extLst>
                  <a:ext uri="{FF2B5EF4-FFF2-40B4-BE49-F238E27FC236}">
                    <a16:creationId xmlns:a16="http://schemas.microsoft.com/office/drawing/2014/main" id="{F8FCCA3E-D800-4210-8CE3-F595C85BC406}"/>
                  </a:ext>
                </a:extLst>
              </p:cNvPr>
              <p:cNvSpPr>
                <a:spLocks noGrp="1"/>
              </p:cNvSpPr>
              <p:nvPr>
                <p:ph idx="1"/>
              </p:nvPr>
            </p:nvSpPr>
            <p:spPr>
              <a:xfrm>
                <a:off x="575430" y="6176925"/>
                <a:ext cx="6821738" cy="347473"/>
              </a:xfrm>
            </p:spPr>
            <p:txBody>
              <a:bodyPr vert="horz" lIns="91440" tIns="45720" rIns="91440" bIns="45720" rtlCol="0">
                <a:noAutofit/>
              </a:bodyPr>
              <a:lstStyle/>
              <a:p>
                <a:pPr marL="0" indent="0" algn="l" rtl="0">
                  <a:buNone/>
                </a:pPr>
                <a:r>
                  <a:rPr lang="en-US" dirty="0">
                    <a:solidFill>
                      <a:srgbClr val="000000"/>
                    </a:solidFill>
                    <a:latin typeface="David" panose="020E0502060401010101" pitchFamily="34" charset="-79"/>
                    <a:cs typeface="David" panose="020E0502060401010101" pitchFamily="34" charset="-79"/>
                  </a:rPr>
                  <a:t>Phase space shows a limit cycle of </a:t>
                </a:r>
                <a14:m>
                  <m:oMath xmlns:m="http://schemas.openxmlformats.org/officeDocument/2006/math">
                    <m:r>
                      <a:rPr lang="en-US" i="1" dirty="0">
                        <a:solidFill>
                          <a:srgbClr val="000000"/>
                        </a:solidFill>
                        <a:latin typeface="Cambria Math" panose="02040503050406030204" pitchFamily="18" charset="0"/>
                        <a:cs typeface="David" panose="020E0502060401010101" pitchFamily="34" charset="-79"/>
                      </a:rPr>
                      <m:t>≈</m:t>
                    </m:r>
                    <m:r>
                      <a:rPr lang="en-US" i="1" dirty="0">
                        <a:solidFill>
                          <a:srgbClr val="000000"/>
                        </a:solidFill>
                        <a:latin typeface="Cambria Math" panose="02040503050406030204" pitchFamily="18" charset="0"/>
                        <a:cs typeface="David" panose="020E0502060401010101" pitchFamily="34" charset="-79"/>
                      </a:rPr>
                      <m:t>0</m:t>
                    </m:r>
                    <m:r>
                      <a:rPr lang="en-US" i="1" dirty="0">
                        <a:solidFill>
                          <a:srgbClr val="000000"/>
                        </a:solidFill>
                        <a:latin typeface="Cambria Math" panose="02040503050406030204" pitchFamily="18" charset="0"/>
                        <a:cs typeface="David" panose="020E0502060401010101" pitchFamily="34" charset="-79"/>
                      </a:rPr>
                      <m:t>.</m:t>
                    </m:r>
                    <m:r>
                      <a:rPr lang="en-US" i="1" dirty="0">
                        <a:solidFill>
                          <a:srgbClr val="000000"/>
                        </a:solidFill>
                        <a:latin typeface="Cambria Math" panose="02040503050406030204" pitchFamily="18" charset="0"/>
                        <a:cs typeface="David" panose="020E0502060401010101" pitchFamily="34" charset="-79"/>
                      </a:rPr>
                      <m:t>3</m:t>
                    </m:r>
                  </m:oMath>
                </a14:m>
                <a:endParaRPr lang="en-US" dirty="0">
                  <a:solidFill>
                    <a:srgbClr val="000000"/>
                  </a:solidFill>
                  <a:latin typeface="David" panose="020E0502060401010101" pitchFamily="34" charset="-79"/>
                  <a:cs typeface="David" panose="020E0502060401010101" pitchFamily="34" charset="-79"/>
                </a:endParaRPr>
              </a:p>
            </p:txBody>
          </p:sp>
        </mc:Choice>
        <mc:Fallback xmlns="">
          <p:sp>
            <p:nvSpPr>
              <p:cNvPr id="12" name="מציין מיקום תוכן 2">
                <a:extLst>
                  <a:ext uri="{FF2B5EF4-FFF2-40B4-BE49-F238E27FC236}">
                    <a16:creationId xmlns:a16="http://schemas.microsoft.com/office/drawing/2014/main" id="{F8FCCA3E-D800-4210-8CE3-F595C85BC406}"/>
                  </a:ext>
                </a:extLst>
              </p:cNvPr>
              <p:cNvSpPr>
                <a:spLocks noGrp="1" noRot="1" noChangeAspect="1" noMove="1" noResize="1" noEditPoints="1" noAdjustHandles="1" noChangeArrowheads="1" noChangeShapeType="1" noTextEdit="1"/>
              </p:cNvSpPr>
              <p:nvPr>
                <p:ph idx="1"/>
              </p:nvPr>
            </p:nvSpPr>
            <p:spPr>
              <a:xfrm>
                <a:off x="575430" y="6176925"/>
                <a:ext cx="6821738" cy="347473"/>
              </a:xfrm>
              <a:blipFill>
                <a:blip r:embed="rId2"/>
                <a:stretch>
                  <a:fillRect l="-1787" t="-28070" b="-87719"/>
                </a:stretch>
              </a:blipFill>
            </p:spPr>
            <p:txBody>
              <a:bodyPr/>
              <a:lstStyle/>
              <a:p>
                <a:r>
                  <a:rPr lang="he-IL">
                    <a:noFill/>
                  </a:rPr>
                  <a:t> </a:t>
                </a:r>
              </a:p>
            </p:txBody>
          </p:sp>
        </mc:Fallback>
      </mc:AlternateContent>
      <p:pic>
        <p:nvPicPr>
          <p:cNvPr id="9" name="Picture 8">
            <a:extLst>
              <a:ext uri="{FF2B5EF4-FFF2-40B4-BE49-F238E27FC236}">
                <a16:creationId xmlns:a16="http://schemas.microsoft.com/office/drawing/2014/main" id="{EC4A737C-5665-4D0D-84FB-D838EE82EB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48" t="5301" r="27471"/>
          <a:stretch/>
        </p:blipFill>
        <p:spPr>
          <a:xfrm>
            <a:off x="1262153" y="12952"/>
            <a:ext cx="5847300" cy="5333742"/>
          </a:xfrm>
          <a:prstGeom prst="rect">
            <a:avLst/>
          </a:prstGeom>
        </p:spPr>
      </p:pic>
    </p:spTree>
    <p:extLst>
      <p:ext uri="{BB962C8B-B14F-4D97-AF65-F5344CB8AC3E}">
        <p14:creationId xmlns:p14="http://schemas.microsoft.com/office/powerpoint/2010/main" val="39308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3">
            <a:extLst>
              <a:ext uri="{FF2B5EF4-FFF2-40B4-BE49-F238E27FC236}">
                <a16:creationId xmlns:a16="http://schemas.microsoft.com/office/drawing/2014/main" id="{61B91595-DF01-4E8B-80BF-B812BA9BF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835438" cy="1511306"/>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rgbClr val="DD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AC533DD-1CF6-4A33-852D-387744153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7168" y="5346700"/>
            <a:ext cx="1746832" cy="1511301"/>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575430" y="5346693"/>
                <a:ext cx="6821738" cy="830231"/>
              </a:xfrm>
            </p:spPr>
            <p:txBody>
              <a:bodyPr vert="horz" lIns="91440" tIns="45720" rIns="91440" bIns="45720" rtlCol="0" anchor="b">
                <a:normAutofit/>
              </a:bodyPr>
              <a:lstStyle/>
              <a:p>
                <a:pPr rtl="0"/>
                <a:r>
                  <a:rPr lang="en-US" sz="3500" b="1" kern="1200" dirty="0">
                    <a:solidFill>
                      <a:srgbClr val="000000"/>
                    </a:solidFill>
                    <a:latin typeface="David" panose="020E0502060401010101" pitchFamily="34" charset="-79"/>
                    <a:cs typeface="David" panose="020E0502060401010101" pitchFamily="34" charset="-79"/>
                  </a:rPr>
                  <a:t>Solution for </a:t>
                </a:r>
                <a14:m>
                  <m:oMath xmlns:m="http://schemas.openxmlformats.org/officeDocument/2006/math">
                    <m:r>
                      <a:rPr lang="en-US" sz="3500" b="1" i="1" kern="1200" smtClean="0">
                        <a:solidFill>
                          <a:srgbClr val="000000"/>
                        </a:solidFill>
                        <a:latin typeface="Cambria Math" panose="02040503050406030204" pitchFamily="18" charset="0"/>
                        <a:cs typeface="David" panose="020E0502060401010101" pitchFamily="34" charset="-79"/>
                      </a:rPr>
                      <m:t>𝒖</m:t>
                    </m:r>
                    <m:r>
                      <a:rPr lang="en-US" sz="3500" b="1" i="1" kern="1200" smtClean="0">
                        <a:solidFill>
                          <a:srgbClr val="000000"/>
                        </a:solidFill>
                        <a:latin typeface="Cambria Math" panose="02040503050406030204" pitchFamily="18" charset="0"/>
                        <a:cs typeface="David" panose="020E0502060401010101" pitchFamily="34" charset="-79"/>
                      </a:rPr>
                      <m:t>(</m:t>
                    </m:r>
                    <m:r>
                      <a:rPr lang="en-US" sz="3500" b="1" i="1" kern="1200" smtClean="0">
                        <a:solidFill>
                          <a:srgbClr val="000000"/>
                        </a:solidFill>
                        <a:latin typeface="Cambria Math" panose="02040503050406030204" pitchFamily="18" charset="0"/>
                        <a:cs typeface="David" panose="020E0502060401010101" pitchFamily="34" charset="-79"/>
                      </a:rPr>
                      <m:t>𝒙</m:t>
                    </m:r>
                    <m:r>
                      <a:rPr lang="en-US" sz="3500" b="1" i="1" kern="1200" smtClean="0">
                        <a:solidFill>
                          <a:srgbClr val="000000"/>
                        </a:solidFill>
                        <a:latin typeface="Cambria Math" panose="02040503050406030204" pitchFamily="18" charset="0"/>
                        <a:cs typeface="David" panose="020E0502060401010101" pitchFamily="34" charset="-79"/>
                      </a:rPr>
                      <m:t>,</m:t>
                    </m:r>
                    <m:r>
                      <a:rPr lang="en-US" sz="3500" b="1" i="1" kern="1200" smtClean="0">
                        <a:solidFill>
                          <a:srgbClr val="000000"/>
                        </a:solidFill>
                        <a:latin typeface="Cambria Math" panose="02040503050406030204" pitchFamily="18" charset="0"/>
                        <a:cs typeface="David" panose="020E0502060401010101" pitchFamily="34" charset="-79"/>
                      </a:rPr>
                      <m:t>𝒕</m:t>
                    </m:r>
                    <m:r>
                      <a:rPr lang="en-US" sz="3500" b="1" i="1" kern="1200" smtClean="0">
                        <a:solidFill>
                          <a:srgbClr val="000000"/>
                        </a:solidFill>
                        <a:latin typeface="Cambria Math" panose="02040503050406030204" pitchFamily="18" charset="0"/>
                        <a:cs typeface="David" panose="020E0502060401010101" pitchFamily="34" charset="-79"/>
                      </a:rPr>
                      <m:t>)</m:t>
                    </m:r>
                  </m:oMath>
                </a14:m>
                <a:endParaRPr lang="en-US" sz="3500" b="1" kern="1200" dirty="0">
                  <a:solidFill>
                    <a:srgbClr val="000000"/>
                  </a:solidFill>
                  <a:latin typeface="David" panose="020E0502060401010101" pitchFamily="34" charset="-79"/>
                  <a:cs typeface="David" panose="020E0502060401010101" pitchFamily="34" charset="-79"/>
                </a:endParaRPr>
              </a:p>
            </p:txBody>
          </p:sp>
        </mc:Choice>
        <mc:Fallback xmlns="">
          <p:sp>
            <p:nvSpPr>
              <p:cNvPr id="6" name="כותרת 1">
                <a:extLst>
                  <a:ext uri="{FF2B5EF4-FFF2-40B4-BE49-F238E27FC236}">
                    <a16:creationId xmlns:a16="http://schemas.microsoft.com/office/drawing/2014/main" id="{D1D4AF46-1959-4957-9DFC-122D7B4CEE7A}"/>
                  </a:ext>
                </a:extLst>
              </p:cNvPr>
              <p:cNvSpPr>
                <a:spLocks noGrp="1" noRot="1" noChangeAspect="1" noMove="1" noResize="1" noEditPoints="1" noAdjustHandles="1" noChangeArrowheads="1" noChangeShapeType="1" noTextEdit="1"/>
              </p:cNvSpPr>
              <p:nvPr>
                <p:ph type="title"/>
              </p:nvPr>
            </p:nvSpPr>
            <p:spPr>
              <a:xfrm>
                <a:off x="575430" y="5346693"/>
                <a:ext cx="6821738" cy="830231"/>
              </a:xfrm>
              <a:blipFill>
                <a:blip r:embed="rId2"/>
                <a:stretch>
                  <a:fillRect l="-2592" b="-27941"/>
                </a:stretch>
              </a:blipFill>
            </p:spPr>
            <p:txBody>
              <a:bodyPr/>
              <a:lstStyle/>
              <a:p>
                <a:r>
                  <a:rPr lang="he-IL">
                    <a:noFill/>
                  </a:rPr>
                  <a:t> </a:t>
                </a:r>
              </a:p>
            </p:txBody>
          </p:sp>
        </mc:Fallback>
      </mc:AlternateContent>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8098336" y="5444835"/>
            <a:ext cx="790748" cy="390700"/>
          </a:xfrm>
        </p:spPr>
        <p:txBody>
          <a:bodyPr vert="horz" lIns="91440" tIns="45720" rIns="91440" bIns="45720" rtlCol="0" anchor="ctr">
            <a:normAutofit/>
          </a:bodyPr>
          <a:lstStyle/>
          <a:p>
            <a:pPr defTabSz="914400">
              <a:spcAft>
                <a:spcPts val="600"/>
              </a:spcAft>
            </a:pPr>
            <a:fld id="{A6AD4F1B-A926-4488-9E72-BDB0AE4AFA89}" type="slidenum">
              <a:rPr lang="en-US">
                <a:solidFill>
                  <a:srgbClr val="FFFFFF">
                    <a:alpha val="80000"/>
                  </a:srgbClr>
                </a:solidFill>
              </a:rPr>
              <a:pPr defTabSz="914400">
                <a:spcAft>
                  <a:spcPts val="600"/>
                </a:spcAft>
              </a:pPr>
              <a:t>17</a:t>
            </a:fld>
            <a:endParaRPr lang="en-US">
              <a:solidFill>
                <a:srgbClr val="FFFFFF">
                  <a:alpha val="80000"/>
                </a:srgbClr>
              </a:solidFill>
            </a:endParaRPr>
          </a:p>
        </p:txBody>
      </p:sp>
      <p:sp>
        <p:nvSpPr>
          <p:cNvPr id="12" name="מציין מיקום תוכן 2">
            <a:extLst>
              <a:ext uri="{FF2B5EF4-FFF2-40B4-BE49-F238E27FC236}">
                <a16:creationId xmlns:a16="http://schemas.microsoft.com/office/drawing/2014/main" id="{F8FCCA3E-D800-4210-8CE3-F595C85BC406}"/>
              </a:ext>
            </a:extLst>
          </p:cNvPr>
          <p:cNvSpPr>
            <a:spLocks noGrp="1"/>
          </p:cNvSpPr>
          <p:nvPr>
            <p:ph idx="1"/>
          </p:nvPr>
        </p:nvSpPr>
        <p:spPr>
          <a:xfrm>
            <a:off x="575430" y="6176925"/>
            <a:ext cx="8313654" cy="347473"/>
          </a:xfrm>
        </p:spPr>
        <p:txBody>
          <a:bodyPr vert="horz" lIns="91440" tIns="45720" rIns="91440" bIns="45720" rtlCol="0">
            <a:noAutofit/>
          </a:bodyPr>
          <a:lstStyle/>
          <a:p>
            <a:pPr marL="0" indent="0" algn="l" rtl="0">
              <a:buNone/>
            </a:pPr>
            <a:r>
              <a:rPr lang="en-US" dirty="0">
                <a:solidFill>
                  <a:srgbClr val="000000"/>
                </a:solidFill>
                <a:latin typeface="David" panose="020E0502060401010101" pitchFamily="34" charset="-79"/>
                <a:cs typeface="David" panose="020E0502060401010101" pitchFamily="34" charset="-79"/>
              </a:rPr>
              <a:t>Using the solution for the spatial and temporal functions</a:t>
            </a:r>
          </a:p>
        </p:txBody>
      </p:sp>
      <p:pic>
        <p:nvPicPr>
          <p:cNvPr id="5" name="Picture 4">
            <a:extLst>
              <a:ext uri="{FF2B5EF4-FFF2-40B4-BE49-F238E27FC236}">
                <a16:creationId xmlns:a16="http://schemas.microsoft.com/office/drawing/2014/main" id="{45993133-CE86-47DE-B6A7-1308CD54B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671" y="531"/>
            <a:ext cx="7128216" cy="5346161"/>
          </a:xfrm>
          <a:prstGeom prst="rect">
            <a:avLst/>
          </a:prstGeom>
        </p:spPr>
      </p:pic>
    </p:spTree>
    <p:extLst>
      <p:ext uri="{BB962C8B-B14F-4D97-AF65-F5344CB8AC3E}">
        <p14:creationId xmlns:p14="http://schemas.microsoft.com/office/powerpoint/2010/main" val="285385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0861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EFC95FF-FB07-4B3B-848F-892D555AC9C0}"/>
              </a:ext>
            </a:extLst>
          </p:cNvPr>
          <p:cNvPicPr>
            <a:picLocks noChangeAspect="1"/>
          </p:cNvPicPr>
          <p:nvPr/>
        </p:nvPicPr>
        <p:blipFill rotWithShape="1">
          <a:blip r:embed="rId2">
            <a:extLst>
              <a:ext uri="{28A0092B-C50C-407E-A947-70E740481C1C}">
                <a14:useLocalDpi xmlns:a14="http://schemas.microsoft.com/office/drawing/2010/main" val="0"/>
              </a:ext>
            </a:extLst>
          </a:blip>
          <a:srcRect l="37282" r="28385"/>
          <a:stretch/>
        </p:blipFill>
        <p:spPr>
          <a:xfrm>
            <a:off x="4434843"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491490" y="2659589"/>
            <a:ext cx="3943352" cy="3763861"/>
          </a:xfrm>
        </p:spPr>
        <p:txBody>
          <a:bodyPr vert="horz" lIns="91440" tIns="45720" rIns="91440" bIns="45720" rtlCol="0" anchor="t">
            <a:noAutofit/>
          </a:bodyPr>
          <a:lstStyle/>
          <a:p>
            <a:pPr rtl="0"/>
            <a:r>
              <a:rPr lang="en-US" sz="2400" dirty="0">
                <a:latin typeface="David" panose="020E0502060401010101" pitchFamily="34" charset="-79"/>
                <a:cs typeface="David" panose="020E0502060401010101" pitchFamily="34" charset="-79"/>
              </a:rPr>
              <a:t>So we get a steady limit cycle, and with a small driver we can get the SNIC!</a:t>
            </a: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Now we just have to solve the equation to get the dynamics of the beam and derive the phase pull</a:t>
            </a: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But.. Even the simple Duffing equation is not solvable</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5281684" y="6182436"/>
            <a:ext cx="577826" cy="539039"/>
          </a:xfrm>
          <a:prstGeom prst="ellipse">
            <a:avLst/>
          </a:prstGeom>
          <a:solidFill>
            <a:srgbClr val="898989"/>
          </a:solidFill>
        </p:spPr>
        <p:txBody>
          <a:bodyPr vert="horz" lIns="91440" tIns="45720" rIns="91440" bIns="45720" rtlCol="0" anchor="ctr">
            <a:normAutofit/>
          </a:bodyPr>
          <a:lstStyle/>
          <a:p>
            <a:pPr algn="ctr" defTabSz="914400">
              <a:lnSpc>
                <a:spcPct val="90000"/>
              </a:lnSpc>
              <a:spcAft>
                <a:spcPts val="600"/>
              </a:spcAft>
              <a:defRPr/>
            </a:pPr>
            <a:fld id="{A6AD4F1B-A926-4488-9E72-BDB0AE4AFA89}" type="slidenum">
              <a:rPr lang="en-US">
                <a:solidFill>
                  <a:srgbClr val="FFFFFF"/>
                </a:solidFill>
                <a:latin typeface="Calibri" panose="020F0502020204030204"/>
              </a:rPr>
              <a:pPr algn="ctr" defTabSz="914400">
                <a:lnSpc>
                  <a:spcPct val="90000"/>
                </a:lnSpc>
                <a:spcAft>
                  <a:spcPts val="600"/>
                </a:spcAft>
                <a:defRPr/>
              </a:pPr>
              <a:t>18</a:t>
            </a:fld>
            <a:endParaRPr lang="en-US" dirty="0">
              <a:solidFill>
                <a:srgbClr val="FFFFFF"/>
              </a:solidFill>
              <a:latin typeface="Calibri" panose="020F0502020204030204"/>
            </a:endParaRPr>
          </a:p>
        </p:txBody>
      </p:sp>
      <p:sp>
        <p:nvSpPr>
          <p:cNvPr id="27" name="כותרת 1">
            <a:extLst>
              <a:ext uri="{FF2B5EF4-FFF2-40B4-BE49-F238E27FC236}">
                <a16:creationId xmlns:a16="http://schemas.microsoft.com/office/drawing/2014/main" id="{D2814679-A4E1-4CA6-91CF-64E97FE91192}"/>
              </a:ext>
            </a:extLst>
          </p:cNvPr>
          <p:cNvSpPr txBox="1">
            <a:spLocks/>
          </p:cNvSpPr>
          <p:nvPr/>
        </p:nvSpPr>
        <p:spPr>
          <a:xfrm>
            <a:off x="285947" y="889404"/>
            <a:ext cx="3840085" cy="72015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b="1" dirty="0">
                <a:latin typeface="David" panose="020E0502060401010101" pitchFamily="34" charset="-79"/>
                <a:cs typeface="David" panose="020E0502060401010101" pitchFamily="34" charset="-79"/>
              </a:rPr>
              <a:t>Mid Results</a:t>
            </a:r>
          </a:p>
        </p:txBody>
      </p:sp>
    </p:spTree>
    <p:extLst>
      <p:ext uri="{BB962C8B-B14F-4D97-AF65-F5344CB8AC3E}">
        <p14:creationId xmlns:p14="http://schemas.microsoft.com/office/powerpoint/2010/main" val="66186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1041000" y="471025"/>
            <a:ext cx="7052733" cy="594970"/>
          </a:xfrm>
        </p:spPr>
        <p:txBody>
          <a:bodyPr>
            <a:normAutofit fontScale="90000"/>
          </a:bodyPr>
          <a:lstStyle/>
          <a:p>
            <a:pPr algn="ctr" rtl="0"/>
            <a:r>
              <a:rPr lang="en-US" b="1" dirty="0">
                <a:latin typeface="David" panose="020E0502060401010101" pitchFamily="34" charset="-79"/>
                <a:cs typeface="David" panose="020E0502060401010101" pitchFamily="34" charset="-79"/>
              </a:rPr>
              <a:t>Slow Evolution Model</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6457950" y="6356351"/>
            <a:ext cx="2057400" cy="365125"/>
          </a:xfrm>
        </p:spPr>
        <p:txBody>
          <a:bodyPr/>
          <a:lstStyle/>
          <a:p>
            <a:fld id="{A6AD4F1B-A926-4488-9E72-BDB0AE4AFA89}" type="slidenum">
              <a:rPr lang="he-IL" smtClean="0"/>
              <a:t>19</a:t>
            </a:fld>
            <a:endParaRPr lang="he-IL" dirty="0"/>
          </a:p>
        </p:txBody>
      </p:sp>
      <p:pic>
        <p:nvPicPr>
          <p:cNvPr id="8" name="Picture 7">
            <a:extLst>
              <a:ext uri="{FF2B5EF4-FFF2-40B4-BE49-F238E27FC236}">
                <a16:creationId xmlns:a16="http://schemas.microsoft.com/office/drawing/2014/main" id="{74CA127D-07B9-484D-8B2E-AB63B4CA57E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981808" y="4034858"/>
            <a:ext cx="5171108" cy="1932582"/>
          </a:xfrm>
          <a:prstGeom prst="rect">
            <a:avLst/>
          </a:prstGeom>
        </p:spPr>
      </p:pic>
      <p:pic>
        <p:nvPicPr>
          <p:cNvPr id="11" name="Picture 10">
            <a:extLst>
              <a:ext uri="{FF2B5EF4-FFF2-40B4-BE49-F238E27FC236}">
                <a16:creationId xmlns:a16="http://schemas.microsoft.com/office/drawing/2014/main" id="{25B65534-415C-43C7-925F-001082DC3EB4}"/>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020022" y="1859966"/>
            <a:ext cx="5103955" cy="961227"/>
          </a:xfrm>
          <a:prstGeom prst="rect">
            <a:avLst/>
          </a:prstGeom>
        </p:spPr>
      </p:pic>
      <p:sp>
        <p:nvSpPr>
          <p:cNvPr id="5" name="TextBox 4">
            <a:extLst>
              <a:ext uri="{FF2B5EF4-FFF2-40B4-BE49-F238E27FC236}">
                <a16:creationId xmlns:a16="http://schemas.microsoft.com/office/drawing/2014/main" id="{48419B6B-33B2-439B-94A2-A4E6926D6574}"/>
              </a:ext>
            </a:extLst>
          </p:cNvPr>
          <p:cNvSpPr txBox="1"/>
          <p:nvPr/>
        </p:nvSpPr>
        <p:spPr>
          <a:xfrm>
            <a:off x="560211" y="1200180"/>
            <a:ext cx="7955139" cy="461665"/>
          </a:xfrm>
          <a:prstGeom prst="rect">
            <a:avLst/>
          </a:prstGeom>
          <a:noFill/>
        </p:spPr>
        <p:txBody>
          <a:bodyPr wrap="square" rtlCol="1">
            <a:spAutoFit/>
          </a:bodyPr>
          <a:lstStyle/>
          <a:p>
            <a:pPr algn="ctr"/>
            <a:r>
              <a:rPr lang="en-US" sz="2400" dirty="0">
                <a:latin typeface="David" panose="020E0502060401010101" pitchFamily="34" charset="-79"/>
                <a:cs typeface="David" panose="020E0502060401010101" pitchFamily="34" charset="-79"/>
              </a:rPr>
              <a:t>Using a model of Ashwin A. Seshia for the temporal function</a:t>
            </a:r>
            <a:endParaRPr lang="he-IL" sz="2400" dirty="0">
              <a:latin typeface="David" panose="020E0502060401010101" pitchFamily="34" charset="-79"/>
              <a:cs typeface="David" panose="020E0502060401010101" pitchFamily="34" charset="-79"/>
            </a:endParaRPr>
          </a:p>
        </p:txBody>
      </p:sp>
      <p:sp>
        <p:nvSpPr>
          <p:cNvPr id="13" name="TextBox 12">
            <a:extLst>
              <a:ext uri="{FF2B5EF4-FFF2-40B4-BE49-F238E27FC236}">
                <a16:creationId xmlns:a16="http://schemas.microsoft.com/office/drawing/2014/main" id="{3DE6D3D2-3AA8-4885-B888-027B25712FE6}"/>
              </a:ext>
            </a:extLst>
          </p:cNvPr>
          <p:cNvSpPr txBox="1"/>
          <p:nvPr/>
        </p:nvSpPr>
        <p:spPr>
          <a:xfrm>
            <a:off x="589793" y="3160635"/>
            <a:ext cx="7955139" cy="461665"/>
          </a:xfrm>
          <a:prstGeom prst="rect">
            <a:avLst/>
          </a:prstGeom>
          <a:noFill/>
        </p:spPr>
        <p:txBody>
          <a:bodyPr wrap="square" rtlCol="1">
            <a:spAutoFit/>
          </a:bodyPr>
          <a:lstStyle/>
          <a:p>
            <a:pPr algn="ctr"/>
            <a:r>
              <a:rPr lang="en-US" sz="2400" dirty="0">
                <a:latin typeface="David" panose="020E0502060401010101" pitchFamily="34" charset="-79"/>
                <a:cs typeface="David" panose="020E0502060401010101" pitchFamily="34" charset="-79"/>
              </a:rPr>
              <a:t>Where the functions obey</a:t>
            </a: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7565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0CDF17-C193-47FD-A586-20DDB7D582B5}"/>
              </a:ext>
            </a:extLst>
          </p:cNvPr>
          <p:cNvSpPr>
            <a:spLocks noGrp="1"/>
          </p:cNvSpPr>
          <p:nvPr>
            <p:ph type="sldNum" sz="quarter" idx="12"/>
          </p:nvPr>
        </p:nvSpPr>
        <p:spPr/>
        <p:txBody>
          <a:bodyPr/>
          <a:lstStyle/>
          <a:p>
            <a:fld id="{A6AD4F1B-A926-4488-9E72-BDB0AE4AFA89}" type="slidenum">
              <a:rPr lang="he-IL" smtClean="0"/>
              <a:t>2</a:t>
            </a:fld>
            <a:endParaRPr lang="he-IL"/>
          </a:p>
        </p:txBody>
      </p:sp>
      <p:pic>
        <p:nvPicPr>
          <p:cNvPr id="5" name="Picture 4">
            <a:extLst>
              <a:ext uri="{FF2B5EF4-FFF2-40B4-BE49-F238E27FC236}">
                <a16:creationId xmlns:a16="http://schemas.microsoft.com/office/drawing/2014/main" id="{5109B7F9-4679-494B-98AB-9E0092F22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974" y="3099774"/>
            <a:ext cx="6582052" cy="2340675"/>
          </a:xfrm>
          <a:prstGeom prst="rect">
            <a:avLst/>
          </a:prstGeom>
        </p:spPr>
      </p:pic>
      <p:sp>
        <p:nvSpPr>
          <p:cNvPr id="8" name="כותרת 1">
            <a:extLst>
              <a:ext uri="{FF2B5EF4-FFF2-40B4-BE49-F238E27FC236}">
                <a16:creationId xmlns:a16="http://schemas.microsoft.com/office/drawing/2014/main" id="{15F01D78-43FF-42A8-BA5E-2F088A77A5AC}"/>
              </a:ext>
            </a:extLst>
          </p:cNvPr>
          <p:cNvSpPr txBox="1">
            <a:spLocks/>
          </p:cNvSpPr>
          <p:nvPr/>
        </p:nvSpPr>
        <p:spPr>
          <a:xfrm>
            <a:off x="2600325" y="406756"/>
            <a:ext cx="3943350" cy="91184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b="1" dirty="0">
                <a:latin typeface="David" panose="020E0502060401010101" pitchFamily="34" charset="-79"/>
                <a:cs typeface="David" panose="020E0502060401010101" pitchFamily="34" charset="-79"/>
              </a:rPr>
              <a:t>Introduction</a:t>
            </a:r>
          </a:p>
        </p:txBody>
      </p:sp>
      <p:sp>
        <p:nvSpPr>
          <p:cNvPr id="9" name="מציין מיקום תוכן 2">
            <a:extLst>
              <a:ext uri="{FF2B5EF4-FFF2-40B4-BE49-F238E27FC236}">
                <a16:creationId xmlns:a16="http://schemas.microsoft.com/office/drawing/2014/main" id="{D260B8E3-4873-4297-9FEC-35857A4ACA91}"/>
              </a:ext>
            </a:extLst>
          </p:cNvPr>
          <p:cNvSpPr txBox="1">
            <a:spLocks/>
          </p:cNvSpPr>
          <p:nvPr/>
        </p:nvSpPr>
        <p:spPr>
          <a:xfrm>
            <a:off x="527844" y="1318599"/>
            <a:ext cx="7987506" cy="1781175"/>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Font typeface="Arial" panose="020B0604020202020204" pitchFamily="34" charset="0"/>
              <a:buNone/>
            </a:pPr>
            <a:r>
              <a:rPr lang="en-US" sz="3600" dirty="0">
                <a:latin typeface="David" panose="020E0502060401010101" pitchFamily="34" charset="-79"/>
                <a:cs typeface="David" panose="020E0502060401010101" pitchFamily="34" charset="-79"/>
              </a:rPr>
              <a:t>Generation of a Frequency Comb</a:t>
            </a:r>
          </a:p>
          <a:p>
            <a:pPr marL="0" indent="0" algn="ctr" rtl="0">
              <a:buFont typeface="Arial" panose="020B0604020202020204" pitchFamily="34" charset="0"/>
              <a:buNone/>
            </a:pPr>
            <a:r>
              <a:rPr lang="en-US" sz="3600" dirty="0">
                <a:latin typeface="David" panose="020E0502060401010101" pitchFamily="34" charset="-79"/>
                <a:cs typeface="David" panose="020E0502060401010101" pitchFamily="34" charset="-79"/>
              </a:rPr>
              <a:t>A set of discrete equally spaced frequencies</a:t>
            </a:r>
          </a:p>
          <a:p>
            <a:pPr marL="0" indent="0" algn="ctr" rtl="0">
              <a:buFont typeface="Arial" panose="020B0604020202020204" pitchFamily="34" charset="0"/>
              <a:buNone/>
            </a:pPr>
            <a:endParaRPr lang="he-IL" sz="3600" dirty="0">
              <a:latin typeface="David" panose="020E0502060401010101" pitchFamily="34" charset="-79"/>
              <a:cs typeface="David" panose="020E0502060401010101" pitchFamily="34" charset="-79"/>
            </a:endParaRPr>
          </a:p>
        </p:txBody>
      </p:sp>
      <p:pic>
        <p:nvPicPr>
          <p:cNvPr id="12" name="Picture 11">
            <a:extLst>
              <a:ext uri="{FF2B5EF4-FFF2-40B4-BE49-F238E27FC236}">
                <a16:creationId xmlns:a16="http://schemas.microsoft.com/office/drawing/2014/main" id="{F1E82316-5FA3-40D7-97A4-1A6A9E490CE3}"/>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903973" y="5539401"/>
            <a:ext cx="3235248" cy="498125"/>
          </a:xfrm>
          <a:prstGeom prst="rect">
            <a:avLst/>
          </a:prstGeom>
        </p:spPr>
      </p:pic>
    </p:spTree>
    <p:extLst>
      <p:ext uri="{BB962C8B-B14F-4D97-AF65-F5344CB8AC3E}">
        <p14:creationId xmlns:p14="http://schemas.microsoft.com/office/powerpoint/2010/main" val="86635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1040998" y="457326"/>
            <a:ext cx="7052733" cy="594970"/>
          </a:xfrm>
        </p:spPr>
        <p:txBody>
          <a:bodyPr>
            <a:normAutofit fontScale="90000"/>
          </a:bodyPr>
          <a:lstStyle/>
          <a:p>
            <a:pPr algn="ctr" rtl="0"/>
            <a:r>
              <a:rPr lang="en-US" b="1" dirty="0">
                <a:latin typeface="David" panose="020E0502060401010101" pitchFamily="34" charset="-79"/>
                <a:cs typeface="David" panose="020E0502060401010101" pitchFamily="34" charset="-79"/>
              </a:rPr>
              <a:t>The Adler Equation</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6457950" y="6356351"/>
            <a:ext cx="2057400" cy="365125"/>
          </a:xfrm>
        </p:spPr>
        <p:txBody>
          <a:bodyPr/>
          <a:lstStyle/>
          <a:p>
            <a:fld id="{A6AD4F1B-A926-4488-9E72-BDB0AE4AFA89}" type="slidenum">
              <a:rPr lang="he-IL" smtClean="0"/>
              <a:t>20</a:t>
            </a:fld>
            <a:endParaRPr lang="he-IL"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8419B6B-33B2-439B-94A2-A4E6926D6574}"/>
                  </a:ext>
                </a:extLst>
              </p:cNvPr>
              <p:cNvSpPr txBox="1"/>
              <p:nvPr/>
            </p:nvSpPr>
            <p:spPr>
              <a:xfrm>
                <a:off x="541865" y="1246844"/>
                <a:ext cx="7955139" cy="830997"/>
              </a:xfrm>
              <a:prstGeom prst="rect">
                <a:avLst/>
              </a:prstGeom>
              <a:noFill/>
            </p:spPr>
            <p:txBody>
              <a:bodyPr wrap="square" rtlCol="1">
                <a:spAutoFit/>
              </a:bodyPr>
              <a:lstStyle/>
              <a:p>
                <a:pPr algn="ctr"/>
                <a:r>
                  <a:rPr lang="en-US" sz="2400" dirty="0">
                    <a:latin typeface="David" panose="020E0502060401010101" pitchFamily="34" charset="-79"/>
                    <a:cs typeface="David" panose="020E0502060401010101" pitchFamily="34" charset="-79"/>
                  </a:rPr>
                  <a:t>Assuming the amplitude converges rapidly, the dynamics is given by the phase function </a:t>
                </a:r>
                <a14:m>
                  <m:oMath xmlns:m="http://schemas.openxmlformats.org/officeDocument/2006/math">
                    <m:r>
                      <a:rPr lang="en-US" sz="2400" b="0" i="1" smtClean="0">
                        <a:latin typeface="Cambria Math" panose="02040503050406030204" pitchFamily="18" charset="0"/>
                        <a:cs typeface="David" panose="020E0502060401010101" pitchFamily="34" charset="-79"/>
                      </a:rPr>
                      <m:t>𝜙</m:t>
                    </m:r>
                  </m:oMath>
                </a14:m>
                <a:r>
                  <a:rPr lang="en-US" sz="2400" dirty="0">
                    <a:latin typeface="David" panose="020E0502060401010101" pitchFamily="34" charset="-79"/>
                    <a:cs typeface="David" panose="020E0502060401010101" pitchFamily="34" charset="-79"/>
                  </a:rPr>
                  <a:t>, which can be reduced to</a:t>
                </a:r>
                <a:endParaRPr lang="he-IL" sz="2400" dirty="0">
                  <a:latin typeface="David" panose="020E0502060401010101" pitchFamily="34" charset="-79"/>
                  <a:cs typeface="David" panose="020E0502060401010101" pitchFamily="34" charset="-79"/>
                </a:endParaRPr>
              </a:p>
            </p:txBody>
          </p:sp>
        </mc:Choice>
        <mc:Fallback xmlns="">
          <p:sp>
            <p:nvSpPr>
              <p:cNvPr id="5" name="TextBox 4">
                <a:extLst>
                  <a:ext uri="{FF2B5EF4-FFF2-40B4-BE49-F238E27FC236}">
                    <a16:creationId xmlns:a16="http://schemas.microsoft.com/office/drawing/2014/main" id="{48419B6B-33B2-439B-94A2-A4E6926D6574}"/>
                  </a:ext>
                </a:extLst>
              </p:cNvPr>
              <p:cNvSpPr txBox="1">
                <a:spLocks noRot="1" noChangeAspect="1" noMove="1" noResize="1" noEditPoints="1" noAdjustHandles="1" noChangeArrowheads="1" noChangeShapeType="1" noTextEdit="1"/>
              </p:cNvSpPr>
              <p:nvPr/>
            </p:nvSpPr>
            <p:spPr>
              <a:xfrm>
                <a:off x="541865" y="1246844"/>
                <a:ext cx="7955139" cy="830997"/>
              </a:xfrm>
              <a:prstGeom prst="rect">
                <a:avLst/>
              </a:prstGeom>
              <a:blipFill>
                <a:blip r:embed="rId4"/>
                <a:stretch>
                  <a:fillRect t="-5882" b="-16176"/>
                </a:stretch>
              </a:blipFill>
            </p:spPr>
            <p:txBody>
              <a:bodyPr/>
              <a:lstStyle/>
              <a:p>
                <a:r>
                  <a:rPr lang="he-IL">
                    <a:noFill/>
                  </a:rPr>
                  <a:t> </a:t>
                </a:r>
              </a:p>
            </p:txBody>
          </p:sp>
        </mc:Fallback>
      </mc:AlternateContent>
      <p:pic>
        <p:nvPicPr>
          <p:cNvPr id="15" name="Picture 14">
            <a:extLst>
              <a:ext uri="{FF2B5EF4-FFF2-40B4-BE49-F238E27FC236}">
                <a16:creationId xmlns:a16="http://schemas.microsoft.com/office/drawing/2014/main" id="{C10B361E-3D73-47F4-8A9D-C04D6E8A33AB}"/>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397606" y="2254582"/>
            <a:ext cx="4280347" cy="62795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BB12DEA-98EF-497D-BDC2-C252B68498D1}"/>
                  </a:ext>
                </a:extLst>
              </p:cNvPr>
              <p:cNvSpPr txBox="1"/>
              <p:nvPr/>
            </p:nvSpPr>
            <p:spPr>
              <a:xfrm>
                <a:off x="589794" y="3026108"/>
                <a:ext cx="7955139" cy="1016689"/>
              </a:xfrm>
              <a:prstGeom prst="rect">
                <a:avLst/>
              </a:prstGeom>
              <a:noFill/>
            </p:spPr>
            <p:txBody>
              <a:bodyPr wrap="square" rtlCol="1">
                <a:spAutoFit/>
              </a:bodyPr>
              <a:lstStyle/>
              <a:p>
                <a:pPr algn="ctr"/>
                <a:r>
                  <a:rPr lang="en-US" sz="2400" dirty="0">
                    <a:latin typeface="David" panose="020E0502060401010101" pitchFamily="34" charset="-79"/>
                    <a:cs typeface="David" panose="020E0502060401010101" pitchFamily="34" charset="-79"/>
                  </a:rPr>
                  <a:t>Where </a:t>
                </a:r>
                <a14:m>
                  <m:oMath xmlns:m="http://schemas.openxmlformats.org/officeDocument/2006/math">
                    <m:r>
                      <m:rPr>
                        <m:sty m:val="p"/>
                      </m:rPr>
                      <a:rPr lang="en-US" sz="2400" b="0" i="0" smtClean="0">
                        <a:latin typeface="Cambria Math" panose="02040503050406030204" pitchFamily="18" charset="0"/>
                        <a:cs typeface="David" panose="020E0502060401010101" pitchFamily="34" charset="-79"/>
                      </a:rPr>
                      <m:t>K</m:t>
                    </m:r>
                    <m:r>
                      <a:rPr lang="en-US" sz="2400" b="0" i="0" smtClean="0">
                        <a:latin typeface="Cambria Math" panose="02040503050406030204" pitchFamily="18" charset="0"/>
                        <a:cs typeface="David" panose="020E0502060401010101" pitchFamily="34" charset="-79"/>
                      </a:rPr>
                      <m:t>= </m:t>
                    </m:r>
                    <m:f>
                      <m:fPr>
                        <m:ctrlPr>
                          <a:rPr lang="en-US" sz="2400" b="0" i="1" smtClean="0">
                            <a:latin typeface="Cambria Math" panose="02040503050406030204" pitchFamily="18" charset="0"/>
                            <a:cs typeface="David" panose="020E0502060401010101" pitchFamily="34" charset="-79"/>
                          </a:rPr>
                        </m:ctrlPr>
                      </m:fPr>
                      <m:num>
                        <m:r>
                          <m:rPr>
                            <m:sty m:val="p"/>
                          </m:rPr>
                          <a:rPr lang="en-US" sz="2400">
                            <a:latin typeface="Cambria Math" panose="02040503050406030204" pitchFamily="18" charset="0"/>
                            <a:cs typeface="David" panose="020E0502060401010101" pitchFamily="34" charset="-79"/>
                          </a:rPr>
                          <m:t>Δ</m:t>
                        </m:r>
                        <m:r>
                          <a:rPr lang="en-US" sz="2400" i="1">
                            <a:latin typeface="Cambria Math" panose="02040503050406030204" pitchFamily="18" charset="0"/>
                            <a:cs typeface="David" panose="020E0502060401010101" pitchFamily="34" charset="-79"/>
                          </a:rPr>
                          <m:t>𝜔</m:t>
                        </m:r>
                      </m:num>
                      <m:den>
                        <m:r>
                          <a:rPr lang="en-US" sz="2400" b="0" i="1" smtClean="0">
                            <a:latin typeface="Cambria Math" panose="02040503050406030204" pitchFamily="18" charset="0"/>
                            <a:cs typeface="David" panose="020E0502060401010101" pitchFamily="34" charset="-79"/>
                          </a:rPr>
                          <m:t>𝐵</m:t>
                        </m:r>
                      </m:den>
                    </m:f>
                  </m:oMath>
                </a14:m>
                <a:r>
                  <a:rPr lang="en-US" sz="2400" dirty="0">
                    <a:latin typeface="David" panose="020E0502060401010101" pitchFamily="34" charset="-79"/>
                    <a:cs typeface="David" panose="020E0502060401010101" pitchFamily="34" charset="-79"/>
                  </a:rPr>
                  <a:t>, </a:t>
                </a:r>
                <a14:m>
                  <m:oMath xmlns:m="http://schemas.openxmlformats.org/officeDocument/2006/math">
                    <m:r>
                      <m:rPr>
                        <m:sty m:val="p"/>
                      </m:rPr>
                      <a:rPr lang="en-US" sz="2400">
                        <a:latin typeface="Cambria Math" panose="02040503050406030204" pitchFamily="18" charset="0"/>
                        <a:cs typeface="David" panose="020E0502060401010101" pitchFamily="34" charset="-79"/>
                      </a:rPr>
                      <m:t>Δ</m:t>
                    </m:r>
                    <m:r>
                      <a:rPr lang="en-US" sz="2400" i="1">
                        <a:latin typeface="Cambria Math" panose="02040503050406030204" pitchFamily="18" charset="0"/>
                        <a:cs typeface="David" panose="020E0502060401010101" pitchFamily="34" charset="-79"/>
                      </a:rPr>
                      <m:t>𝜔</m:t>
                    </m:r>
                    <m:r>
                      <a:rPr lang="en-US" sz="2400" i="1">
                        <a:latin typeface="Cambria Math" panose="02040503050406030204" pitchFamily="18" charset="0"/>
                        <a:cs typeface="David" panose="020E0502060401010101" pitchFamily="34" charset="-79"/>
                      </a:rPr>
                      <m:t> </m:t>
                    </m:r>
                  </m:oMath>
                </a14:m>
                <a:r>
                  <a:rPr lang="en-US" sz="2400" dirty="0">
                    <a:latin typeface="David" panose="020E0502060401010101" pitchFamily="34" charset="-79"/>
                    <a:cs typeface="David" panose="020E0502060401010101" pitchFamily="34" charset="-79"/>
                  </a:rPr>
                  <a:t>is the phase offset and </a:t>
                </a:r>
                <a14:m>
                  <m:oMath xmlns:m="http://schemas.openxmlformats.org/officeDocument/2006/math">
                    <m:r>
                      <a:rPr lang="en-US" sz="2400" b="0" i="1" smtClean="0">
                        <a:latin typeface="Cambria Math" panose="02040503050406030204" pitchFamily="18" charset="0"/>
                        <a:cs typeface="David" panose="020E0502060401010101" pitchFamily="34" charset="-79"/>
                      </a:rPr>
                      <m:t>𝐵</m:t>
                    </m:r>
                  </m:oMath>
                </a14:m>
                <a:r>
                  <a:rPr lang="en-US" sz="2400" dirty="0">
                    <a:latin typeface="David" panose="020E0502060401010101" pitchFamily="34" charset="-79"/>
                    <a:cs typeface="David" panose="020E0502060401010101" pitchFamily="34" charset="-79"/>
                  </a:rPr>
                  <a:t> is a physical parameter of the beam</a:t>
                </a:r>
                <a:endParaRPr lang="he-IL" sz="2400" dirty="0">
                  <a:latin typeface="David" panose="020E0502060401010101" pitchFamily="34" charset="-79"/>
                  <a:cs typeface="David" panose="020E0502060401010101" pitchFamily="34" charset="-79"/>
                </a:endParaRPr>
              </a:p>
            </p:txBody>
          </p:sp>
        </mc:Choice>
        <mc:Fallback xmlns="">
          <p:sp>
            <p:nvSpPr>
              <p:cNvPr id="10" name="TextBox 9">
                <a:extLst>
                  <a:ext uri="{FF2B5EF4-FFF2-40B4-BE49-F238E27FC236}">
                    <a16:creationId xmlns:a16="http://schemas.microsoft.com/office/drawing/2014/main" id="{2BB12DEA-98EF-497D-BDC2-C252B68498D1}"/>
                  </a:ext>
                </a:extLst>
              </p:cNvPr>
              <p:cNvSpPr txBox="1">
                <a:spLocks noRot="1" noChangeAspect="1" noMove="1" noResize="1" noEditPoints="1" noAdjustHandles="1" noChangeArrowheads="1" noChangeShapeType="1" noTextEdit="1"/>
              </p:cNvSpPr>
              <p:nvPr/>
            </p:nvSpPr>
            <p:spPr>
              <a:xfrm>
                <a:off x="589794" y="3026108"/>
                <a:ext cx="7955139" cy="1016689"/>
              </a:xfrm>
              <a:prstGeom prst="rect">
                <a:avLst/>
              </a:prstGeom>
              <a:blipFill>
                <a:blip r:embed="rId6"/>
                <a:stretch>
                  <a:fillRect b="-10180"/>
                </a:stretch>
              </a:blipFill>
            </p:spPr>
            <p:txBody>
              <a:bodyPr/>
              <a:lstStyle/>
              <a:p>
                <a:r>
                  <a:rPr lang="he-IL">
                    <a:noFill/>
                  </a:rPr>
                  <a:t> </a:t>
                </a:r>
              </a:p>
            </p:txBody>
          </p:sp>
        </mc:Fallback>
      </mc:AlternateContent>
      <p:sp>
        <p:nvSpPr>
          <p:cNvPr id="12" name="TextBox 11">
            <a:extLst>
              <a:ext uri="{FF2B5EF4-FFF2-40B4-BE49-F238E27FC236}">
                <a16:creationId xmlns:a16="http://schemas.microsoft.com/office/drawing/2014/main" id="{90343AFB-4AB4-4B10-9760-A865B34C191C}"/>
              </a:ext>
            </a:extLst>
          </p:cNvPr>
          <p:cNvSpPr txBox="1"/>
          <p:nvPr/>
        </p:nvSpPr>
        <p:spPr>
          <a:xfrm>
            <a:off x="560211" y="4132557"/>
            <a:ext cx="7955139" cy="461665"/>
          </a:xfrm>
          <a:prstGeom prst="rect">
            <a:avLst/>
          </a:prstGeom>
          <a:noFill/>
        </p:spPr>
        <p:txBody>
          <a:bodyPr wrap="square" rtlCol="1">
            <a:spAutoFit/>
          </a:bodyPr>
          <a:lstStyle/>
          <a:p>
            <a:pPr algn="ctr"/>
            <a:r>
              <a:rPr lang="en-US" sz="2400" b="1" dirty="0">
                <a:latin typeface="David" panose="020E0502060401010101" pitchFamily="34" charset="-79"/>
                <a:cs typeface="David" panose="020E0502060401010101" pitchFamily="34" charset="-79"/>
              </a:rPr>
              <a:t>This Adler equation has a closed analytical solution!</a:t>
            </a:r>
            <a:endParaRPr lang="he-IL" sz="2400" b="1" dirty="0">
              <a:latin typeface="David" panose="020E0502060401010101" pitchFamily="34" charset="-79"/>
              <a:cs typeface="David" panose="020E0502060401010101" pitchFamily="34" charset="-79"/>
            </a:endParaRPr>
          </a:p>
        </p:txBody>
      </p:sp>
      <p:sp>
        <p:nvSpPr>
          <p:cNvPr id="17" name="TextBox 16">
            <a:extLst>
              <a:ext uri="{FF2B5EF4-FFF2-40B4-BE49-F238E27FC236}">
                <a16:creationId xmlns:a16="http://schemas.microsoft.com/office/drawing/2014/main" id="{D1687DCE-D33C-41DC-B4CA-E5DBB3C03B5B}"/>
              </a:ext>
            </a:extLst>
          </p:cNvPr>
          <p:cNvSpPr txBox="1"/>
          <p:nvPr/>
        </p:nvSpPr>
        <p:spPr>
          <a:xfrm>
            <a:off x="541865" y="4749661"/>
            <a:ext cx="7955139" cy="461665"/>
          </a:xfrm>
          <a:prstGeom prst="rect">
            <a:avLst/>
          </a:prstGeom>
          <a:noFill/>
        </p:spPr>
        <p:txBody>
          <a:bodyPr wrap="square" rtlCol="1">
            <a:spAutoFit/>
          </a:bodyPr>
          <a:lstStyle/>
          <a:p>
            <a:pPr algn="ctr"/>
            <a:r>
              <a:rPr lang="en-US" sz="2400" dirty="0">
                <a:latin typeface="David" panose="020E0502060401010101" pitchFamily="34" charset="-79"/>
                <a:cs typeface="David" panose="020E0502060401010101" pitchFamily="34" charset="-79"/>
              </a:rPr>
              <a:t>Simulating Adler’s equation with Matlab for values that obey   </a:t>
            </a:r>
            <a:endParaRPr lang="he-IL" sz="2400" dirty="0">
              <a:latin typeface="David" panose="020E0502060401010101" pitchFamily="34" charset="-79"/>
              <a:cs typeface="David" panose="020E0502060401010101" pitchFamily="34" charset="-79"/>
            </a:endParaRPr>
          </a:p>
        </p:txBody>
      </p:sp>
      <p:pic>
        <p:nvPicPr>
          <p:cNvPr id="18" name="Picture 17">
            <a:extLst>
              <a:ext uri="{FF2B5EF4-FFF2-40B4-BE49-F238E27FC236}">
                <a16:creationId xmlns:a16="http://schemas.microsoft.com/office/drawing/2014/main" id="{CA91DC1B-677F-4A10-9AD1-955052FB2958}"/>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89588" y="5318230"/>
            <a:ext cx="1428322" cy="490290"/>
          </a:xfrm>
          <a:prstGeom prst="rect">
            <a:avLst/>
          </a:prstGeom>
        </p:spPr>
      </p:pic>
      <p:sp>
        <p:nvSpPr>
          <p:cNvPr id="20" name="TextBox 19">
            <a:extLst>
              <a:ext uri="{FF2B5EF4-FFF2-40B4-BE49-F238E27FC236}">
                <a16:creationId xmlns:a16="http://schemas.microsoft.com/office/drawing/2014/main" id="{57E5D56F-1E6C-4B56-AC7C-609AFF08BF5A}"/>
              </a:ext>
            </a:extLst>
          </p:cNvPr>
          <p:cNvSpPr txBox="1"/>
          <p:nvPr/>
        </p:nvSpPr>
        <p:spPr>
          <a:xfrm>
            <a:off x="426179" y="5915424"/>
            <a:ext cx="7955139" cy="461665"/>
          </a:xfrm>
          <a:prstGeom prst="rect">
            <a:avLst/>
          </a:prstGeom>
          <a:noFill/>
        </p:spPr>
        <p:txBody>
          <a:bodyPr wrap="square" rtlCol="1">
            <a:spAutoFit/>
          </a:bodyPr>
          <a:lstStyle/>
          <a:p>
            <a:pPr algn="ctr"/>
            <a:r>
              <a:rPr lang="en-US" sz="2400" dirty="0">
                <a:latin typeface="David" panose="020E0502060401010101" pitchFamily="34" charset="-79"/>
                <a:cs typeface="David" panose="020E0502060401010101" pitchFamily="34" charset="-79"/>
              </a:rPr>
              <a:t>will yield the desired comb!</a:t>
            </a: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1512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FA521B-0FF0-4F85-82E6-B085624A5391}"/>
              </a:ext>
            </a:extLst>
          </p:cNvPr>
          <p:cNvPicPr>
            <a:picLocks noChangeAspect="1"/>
          </p:cNvPicPr>
          <p:nvPr/>
        </p:nvPicPr>
        <p:blipFill rotWithShape="1">
          <a:blip r:embed="rId2">
            <a:extLst>
              <a:ext uri="{28A0092B-C50C-407E-A947-70E740481C1C}">
                <a14:useLocalDpi xmlns:a14="http://schemas.microsoft.com/office/drawing/2010/main" val="0"/>
              </a:ext>
            </a:extLst>
          </a:blip>
          <a:srcRect l="7554" r="6659"/>
          <a:stretch/>
        </p:blipFill>
        <p:spPr>
          <a:xfrm>
            <a:off x="0" y="344146"/>
            <a:ext cx="9144000" cy="6513854"/>
          </a:xfrm>
          <a:prstGeom prst="rect">
            <a:avLst/>
          </a:prstGeom>
        </p:spPr>
      </p:pic>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1045633" y="136524"/>
            <a:ext cx="7052733" cy="594970"/>
          </a:xfrm>
        </p:spPr>
        <p:txBody>
          <a:bodyPr>
            <a:normAutofit fontScale="90000"/>
          </a:bodyPr>
          <a:lstStyle/>
          <a:p>
            <a:pPr algn="ctr" rtl="0"/>
            <a:r>
              <a:rPr lang="en-US" b="1" dirty="0">
                <a:latin typeface="David" panose="020E0502060401010101" pitchFamily="34" charset="-79"/>
                <a:cs typeface="David" panose="020E0502060401010101" pitchFamily="34" charset="-79"/>
              </a:rPr>
              <a:t>Phase Time Response</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6457950" y="6356351"/>
            <a:ext cx="2057400" cy="365125"/>
          </a:xfrm>
        </p:spPr>
        <p:txBody>
          <a:bodyPr/>
          <a:lstStyle/>
          <a:p>
            <a:fld id="{A6AD4F1B-A926-4488-9E72-BDB0AE4AFA89}" type="slidenum">
              <a:rPr lang="he-IL" smtClean="0"/>
              <a:t>21</a:t>
            </a:fld>
            <a:endParaRPr lang="he-IL" dirty="0"/>
          </a:p>
        </p:txBody>
      </p:sp>
      <mc:AlternateContent xmlns:mc="http://schemas.openxmlformats.org/markup-compatibility/2006" xmlns:a14="http://schemas.microsoft.com/office/drawing/2010/main">
        <mc:Choice Requires="a14">
          <p:sp>
            <p:nvSpPr>
              <p:cNvPr id="16" name="כותרת 1">
                <a:extLst>
                  <a:ext uri="{FF2B5EF4-FFF2-40B4-BE49-F238E27FC236}">
                    <a16:creationId xmlns:a16="http://schemas.microsoft.com/office/drawing/2014/main" id="{EBDAFD32-EF34-4CE4-B9BB-B320A58395C1}"/>
                  </a:ext>
                </a:extLst>
              </p:cNvPr>
              <p:cNvSpPr txBox="1">
                <a:spLocks/>
              </p:cNvSpPr>
              <p:nvPr/>
            </p:nvSpPr>
            <p:spPr>
              <a:xfrm>
                <a:off x="1182111" y="6356351"/>
                <a:ext cx="7052733" cy="594970"/>
              </a:xfrm>
              <a:prstGeom prst="rect">
                <a:avLst/>
              </a:prstGeom>
            </p:spPr>
            <p:txBody>
              <a:bodyPr vert="horz" lIns="91440" tIns="45720" rIns="91440" bIns="45720" rtlCol="0" anchor="ctr">
                <a:normAutofit fontScale="97500"/>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David" panose="020E0502060401010101" pitchFamily="34" charset="-79"/>
                        </a:rPr>
                        <m:t>𝐵</m:t>
                      </m:r>
                      <m:r>
                        <a:rPr lang="en-US" sz="2800" b="0" i="1" smtClean="0">
                          <a:latin typeface="Cambria Math" panose="02040503050406030204" pitchFamily="18" charset="0"/>
                          <a:cs typeface="David" panose="020E0502060401010101" pitchFamily="34" charset="-79"/>
                        </a:rPr>
                        <m:t>=</m:t>
                      </m:r>
                      <m:r>
                        <a:rPr lang="en-US" sz="2800" b="0" i="1" smtClean="0">
                          <a:latin typeface="Cambria Math" panose="02040503050406030204" pitchFamily="18" charset="0"/>
                          <a:cs typeface="David" panose="020E0502060401010101" pitchFamily="34" charset="-79"/>
                        </a:rPr>
                        <m:t>3</m:t>
                      </m:r>
                      <m:r>
                        <a:rPr lang="en-US" sz="2800" b="0" i="1" smtClean="0">
                          <a:latin typeface="Cambria Math" panose="02040503050406030204" pitchFamily="18" charset="0"/>
                          <a:cs typeface="David" panose="020E0502060401010101" pitchFamily="34" charset="-79"/>
                        </a:rPr>
                        <m:t> ;</m:t>
                      </m:r>
                      <m:r>
                        <a:rPr lang="en-US" sz="2800" b="0" i="1" smtClean="0">
                          <a:latin typeface="Cambria Math" panose="02040503050406030204" pitchFamily="18" charset="0"/>
                          <a:cs typeface="David" panose="020E0502060401010101" pitchFamily="34" charset="-79"/>
                        </a:rPr>
                        <m:t>𝐾</m:t>
                      </m:r>
                      <m:r>
                        <a:rPr lang="en-US" sz="2800" b="0" i="1" smtClean="0">
                          <a:latin typeface="Cambria Math" panose="02040503050406030204" pitchFamily="18" charset="0"/>
                          <a:ea typeface="Cambria Math" panose="02040503050406030204" pitchFamily="18" charset="0"/>
                          <a:cs typeface="David" panose="020E0502060401010101" pitchFamily="34" charset="-79"/>
                        </a:rPr>
                        <m:t>𝜖</m:t>
                      </m:r>
                      <m:d>
                        <m:dPr>
                          <m:begChr m:val="["/>
                          <m:endChr m:val="]"/>
                          <m:ctrlPr>
                            <a:rPr lang="en-US" sz="2800" i="1" smtClean="0">
                              <a:latin typeface="Cambria Math" panose="02040503050406030204" pitchFamily="18" charset="0"/>
                              <a:ea typeface="Cambria Math" panose="02040503050406030204" pitchFamily="18" charset="0"/>
                              <a:cs typeface="David" panose="020E0502060401010101" pitchFamily="34" charset="-79"/>
                            </a:rPr>
                          </m:ctrlPr>
                        </m:dPr>
                        <m:e>
                          <m:r>
                            <a:rPr lang="en-US" sz="2800" b="0" i="1" smtClean="0">
                              <a:latin typeface="Cambria Math" panose="02040503050406030204" pitchFamily="18" charset="0"/>
                              <a:ea typeface="Cambria Math" panose="02040503050406030204" pitchFamily="18" charset="0"/>
                              <a:cs typeface="David" panose="020E0502060401010101" pitchFamily="34" charset="-79"/>
                            </a:rPr>
                            <m:t>1</m:t>
                          </m:r>
                          <m:r>
                            <a:rPr lang="en-US" sz="2800" b="0" i="1" smtClean="0">
                              <a:latin typeface="Cambria Math" panose="02040503050406030204" pitchFamily="18" charset="0"/>
                              <a:ea typeface="Cambria Math" panose="02040503050406030204" pitchFamily="18" charset="0"/>
                              <a:cs typeface="David" panose="020E0502060401010101" pitchFamily="34" charset="-79"/>
                            </a:rPr>
                            <m:t>.</m:t>
                          </m:r>
                          <m:r>
                            <a:rPr lang="en-US" sz="2800" b="0" i="1" smtClean="0">
                              <a:latin typeface="Cambria Math" panose="02040503050406030204" pitchFamily="18" charset="0"/>
                              <a:ea typeface="Cambria Math" panose="02040503050406030204" pitchFamily="18" charset="0"/>
                              <a:cs typeface="David" panose="020E0502060401010101" pitchFamily="34" charset="-79"/>
                            </a:rPr>
                            <m:t>002</m:t>
                          </m:r>
                          <m:r>
                            <a:rPr lang="en-US" sz="2800" b="0" i="1" smtClean="0">
                              <a:latin typeface="Cambria Math" panose="02040503050406030204" pitchFamily="18" charset="0"/>
                              <a:ea typeface="Cambria Math" panose="02040503050406030204" pitchFamily="18" charset="0"/>
                              <a:cs typeface="David" panose="020E0502060401010101" pitchFamily="34" charset="-79"/>
                            </a:rPr>
                            <m:t>,</m:t>
                          </m:r>
                          <m:r>
                            <a:rPr lang="en-US" sz="2800" b="0" i="1" smtClean="0">
                              <a:latin typeface="Cambria Math" panose="02040503050406030204" pitchFamily="18" charset="0"/>
                              <a:ea typeface="Cambria Math" panose="02040503050406030204" pitchFamily="18" charset="0"/>
                              <a:cs typeface="David" panose="020E0502060401010101" pitchFamily="34" charset="-79"/>
                            </a:rPr>
                            <m:t>1</m:t>
                          </m:r>
                          <m:r>
                            <a:rPr lang="en-US" sz="2800" b="0" i="1" smtClean="0">
                              <a:latin typeface="Cambria Math" panose="02040503050406030204" pitchFamily="18" charset="0"/>
                              <a:ea typeface="Cambria Math" panose="02040503050406030204" pitchFamily="18" charset="0"/>
                              <a:cs typeface="David" panose="020E0502060401010101" pitchFamily="34" charset="-79"/>
                            </a:rPr>
                            <m:t>.</m:t>
                          </m:r>
                          <m:r>
                            <a:rPr lang="en-US" sz="2800" b="0" i="1" smtClean="0">
                              <a:latin typeface="Cambria Math" panose="02040503050406030204" pitchFamily="18" charset="0"/>
                              <a:ea typeface="Cambria Math" panose="02040503050406030204" pitchFamily="18" charset="0"/>
                              <a:cs typeface="David" panose="020E0502060401010101" pitchFamily="34" charset="-79"/>
                            </a:rPr>
                            <m:t>01</m:t>
                          </m:r>
                        </m:e>
                      </m:d>
                    </m:oMath>
                  </m:oMathPara>
                </a14:m>
                <a:endParaRPr lang="en-US" sz="2800" dirty="0">
                  <a:latin typeface="David" panose="020E0502060401010101" pitchFamily="34" charset="-79"/>
                  <a:cs typeface="David" panose="020E0502060401010101" pitchFamily="34" charset="-79"/>
                </a:endParaRPr>
              </a:p>
            </p:txBody>
          </p:sp>
        </mc:Choice>
        <mc:Fallback xmlns="">
          <p:sp>
            <p:nvSpPr>
              <p:cNvPr id="16" name="כותרת 1">
                <a:extLst>
                  <a:ext uri="{FF2B5EF4-FFF2-40B4-BE49-F238E27FC236}">
                    <a16:creationId xmlns:a16="http://schemas.microsoft.com/office/drawing/2014/main" id="{EBDAFD32-EF34-4CE4-B9BB-B320A58395C1}"/>
                  </a:ext>
                </a:extLst>
              </p:cNvPr>
              <p:cNvSpPr txBox="1">
                <a:spLocks noRot="1" noChangeAspect="1" noMove="1" noResize="1" noEditPoints="1" noAdjustHandles="1" noChangeArrowheads="1" noChangeShapeType="1" noTextEdit="1"/>
              </p:cNvSpPr>
              <p:nvPr/>
            </p:nvSpPr>
            <p:spPr>
              <a:xfrm>
                <a:off x="1182111" y="6356351"/>
                <a:ext cx="7052733" cy="594970"/>
              </a:xfrm>
              <a:prstGeom prst="rect">
                <a:avLst/>
              </a:prstGeom>
              <a:blipFill>
                <a:blip r:embed="rId3"/>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120019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FDD54-C3AF-4706-960A-1797CD023A22}"/>
              </a:ext>
            </a:extLst>
          </p:cNvPr>
          <p:cNvPicPr>
            <a:picLocks noChangeAspect="1"/>
          </p:cNvPicPr>
          <p:nvPr/>
        </p:nvPicPr>
        <p:blipFill rotWithShape="1">
          <a:blip r:embed="rId2">
            <a:extLst>
              <a:ext uri="{28A0092B-C50C-407E-A947-70E740481C1C}">
                <a14:useLocalDpi xmlns:a14="http://schemas.microsoft.com/office/drawing/2010/main" val="0"/>
              </a:ext>
            </a:extLst>
          </a:blip>
          <a:srcRect l="6458" r="4328"/>
          <a:stretch/>
        </p:blipFill>
        <p:spPr>
          <a:xfrm>
            <a:off x="0" y="286603"/>
            <a:ext cx="9144000" cy="6574809"/>
          </a:xfrm>
          <a:prstGeom prst="rect">
            <a:avLst/>
          </a:prstGeom>
        </p:spPr>
      </p:pic>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1045633" y="136524"/>
            <a:ext cx="7052733" cy="594970"/>
          </a:xfrm>
        </p:spPr>
        <p:txBody>
          <a:bodyPr>
            <a:normAutofit fontScale="90000"/>
          </a:bodyPr>
          <a:lstStyle/>
          <a:p>
            <a:pPr algn="ctr" rtl="0"/>
            <a:r>
              <a:rPr lang="en-US" b="1" dirty="0">
                <a:latin typeface="David" panose="020E0502060401010101" pitchFamily="34" charset="-79"/>
                <a:cs typeface="David" panose="020E0502060401010101" pitchFamily="34" charset="-79"/>
              </a:rPr>
              <a:t>Phase Frequency Response</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6457950" y="6356351"/>
            <a:ext cx="2057400" cy="365125"/>
          </a:xfrm>
        </p:spPr>
        <p:txBody>
          <a:bodyPr/>
          <a:lstStyle/>
          <a:p>
            <a:fld id="{A6AD4F1B-A926-4488-9E72-BDB0AE4AFA89}" type="slidenum">
              <a:rPr lang="he-IL" smtClean="0"/>
              <a:t>22</a:t>
            </a:fld>
            <a:endParaRPr lang="he-IL" dirty="0"/>
          </a:p>
        </p:txBody>
      </p:sp>
      <mc:AlternateContent xmlns:mc="http://schemas.openxmlformats.org/markup-compatibility/2006" xmlns:a14="http://schemas.microsoft.com/office/drawing/2010/main">
        <mc:Choice Requires="a14">
          <p:sp>
            <p:nvSpPr>
              <p:cNvPr id="16" name="כותרת 1">
                <a:extLst>
                  <a:ext uri="{FF2B5EF4-FFF2-40B4-BE49-F238E27FC236}">
                    <a16:creationId xmlns:a16="http://schemas.microsoft.com/office/drawing/2014/main" id="{EBDAFD32-EF34-4CE4-B9BB-B320A58395C1}"/>
                  </a:ext>
                </a:extLst>
              </p:cNvPr>
              <p:cNvSpPr txBox="1">
                <a:spLocks/>
              </p:cNvSpPr>
              <p:nvPr/>
            </p:nvSpPr>
            <p:spPr>
              <a:xfrm>
                <a:off x="1182111" y="6356351"/>
                <a:ext cx="7052733" cy="594970"/>
              </a:xfrm>
              <a:prstGeom prst="rect">
                <a:avLst/>
              </a:prstGeom>
            </p:spPr>
            <p:txBody>
              <a:bodyPr vert="horz" lIns="91440" tIns="45720" rIns="91440" bIns="45720" rtlCol="0" anchor="ctr">
                <a:normAutofit fontScale="97500"/>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David" panose="020E0502060401010101" pitchFamily="34" charset="-79"/>
                        </a:rPr>
                        <m:t>𝐵</m:t>
                      </m:r>
                      <m:r>
                        <a:rPr lang="en-US" sz="2800" b="0" i="1" smtClean="0">
                          <a:latin typeface="Cambria Math" panose="02040503050406030204" pitchFamily="18" charset="0"/>
                          <a:cs typeface="David" panose="020E0502060401010101" pitchFamily="34" charset="-79"/>
                        </a:rPr>
                        <m:t>=</m:t>
                      </m:r>
                      <m:r>
                        <a:rPr lang="en-US" sz="2800" b="0" i="1" smtClean="0">
                          <a:latin typeface="Cambria Math" panose="02040503050406030204" pitchFamily="18" charset="0"/>
                          <a:cs typeface="David" panose="020E0502060401010101" pitchFamily="34" charset="-79"/>
                        </a:rPr>
                        <m:t>3</m:t>
                      </m:r>
                      <m:r>
                        <a:rPr lang="en-US" sz="2800" b="0" i="1" smtClean="0">
                          <a:latin typeface="Cambria Math" panose="02040503050406030204" pitchFamily="18" charset="0"/>
                          <a:cs typeface="David" panose="020E0502060401010101" pitchFamily="34" charset="-79"/>
                        </a:rPr>
                        <m:t> ;</m:t>
                      </m:r>
                      <m:r>
                        <a:rPr lang="en-US" sz="2800" b="0" i="1" smtClean="0">
                          <a:latin typeface="Cambria Math" panose="02040503050406030204" pitchFamily="18" charset="0"/>
                          <a:cs typeface="David" panose="020E0502060401010101" pitchFamily="34" charset="-79"/>
                        </a:rPr>
                        <m:t>𝐾</m:t>
                      </m:r>
                      <m:r>
                        <a:rPr lang="en-US" sz="2800" b="0" i="1" smtClean="0">
                          <a:latin typeface="Cambria Math" panose="02040503050406030204" pitchFamily="18" charset="0"/>
                          <a:ea typeface="Cambria Math" panose="02040503050406030204" pitchFamily="18" charset="0"/>
                          <a:cs typeface="David" panose="020E0502060401010101" pitchFamily="34" charset="-79"/>
                        </a:rPr>
                        <m:t>𝜖</m:t>
                      </m:r>
                      <m:d>
                        <m:dPr>
                          <m:begChr m:val="["/>
                          <m:endChr m:val="]"/>
                          <m:ctrlPr>
                            <a:rPr lang="en-US" sz="2800" i="1" smtClean="0">
                              <a:latin typeface="Cambria Math" panose="02040503050406030204" pitchFamily="18" charset="0"/>
                              <a:ea typeface="Cambria Math" panose="02040503050406030204" pitchFamily="18" charset="0"/>
                              <a:cs typeface="David" panose="020E0502060401010101" pitchFamily="34" charset="-79"/>
                            </a:rPr>
                          </m:ctrlPr>
                        </m:dPr>
                        <m:e>
                          <m:r>
                            <a:rPr lang="en-US" sz="2800" b="0" i="1" smtClean="0">
                              <a:latin typeface="Cambria Math" panose="02040503050406030204" pitchFamily="18" charset="0"/>
                              <a:ea typeface="Cambria Math" panose="02040503050406030204" pitchFamily="18" charset="0"/>
                              <a:cs typeface="David" panose="020E0502060401010101" pitchFamily="34" charset="-79"/>
                            </a:rPr>
                            <m:t>1</m:t>
                          </m:r>
                          <m:r>
                            <a:rPr lang="en-US" sz="2800" b="0" i="1" smtClean="0">
                              <a:latin typeface="Cambria Math" panose="02040503050406030204" pitchFamily="18" charset="0"/>
                              <a:ea typeface="Cambria Math" panose="02040503050406030204" pitchFamily="18" charset="0"/>
                              <a:cs typeface="David" panose="020E0502060401010101" pitchFamily="34" charset="-79"/>
                            </a:rPr>
                            <m:t>.</m:t>
                          </m:r>
                          <m:r>
                            <a:rPr lang="en-US" sz="2800" b="0" i="1" smtClean="0">
                              <a:latin typeface="Cambria Math" panose="02040503050406030204" pitchFamily="18" charset="0"/>
                              <a:ea typeface="Cambria Math" panose="02040503050406030204" pitchFamily="18" charset="0"/>
                              <a:cs typeface="David" panose="020E0502060401010101" pitchFamily="34" charset="-79"/>
                            </a:rPr>
                            <m:t>002</m:t>
                          </m:r>
                          <m:r>
                            <a:rPr lang="en-US" sz="2800" b="0" i="1" smtClean="0">
                              <a:latin typeface="Cambria Math" panose="02040503050406030204" pitchFamily="18" charset="0"/>
                              <a:ea typeface="Cambria Math" panose="02040503050406030204" pitchFamily="18" charset="0"/>
                              <a:cs typeface="David" panose="020E0502060401010101" pitchFamily="34" charset="-79"/>
                            </a:rPr>
                            <m:t>,</m:t>
                          </m:r>
                          <m:r>
                            <a:rPr lang="en-US" sz="2800" b="0" i="1" smtClean="0">
                              <a:latin typeface="Cambria Math" panose="02040503050406030204" pitchFamily="18" charset="0"/>
                              <a:ea typeface="Cambria Math" panose="02040503050406030204" pitchFamily="18" charset="0"/>
                              <a:cs typeface="David" panose="020E0502060401010101" pitchFamily="34" charset="-79"/>
                            </a:rPr>
                            <m:t>1</m:t>
                          </m:r>
                          <m:r>
                            <a:rPr lang="en-US" sz="2800" b="0" i="1" smtClean="0">
                              <a:latin typeface="Cambria Math" panose="02040503050406030204" pitchFamily="18" charset="0"/>
                              <a:ea typeface="Cambria Math" panose="02040503050406030204" pitchFamily="18" charset="0"/>
                              <a:cs typeface="David" panose="020E0502060401010101" pitchFamily="34" charset="-79"/>
                            </a:rPr>
                            <m:t>.</m:t>
                          </m:r>
                          <m:r>
                            <a:rPr lang="en-US" sz="2800" b="0" i="1" smtClean="0">
                              <a:latin typeface="Cambria Math" panose="02040503050406030204" pitchFamily="18" charset="0"/>
                              <a:ea typeface="Cambria Math" panose="02040503050406030204" pitchFamily="18" charset="0"/>
                              <a:cs typeface="David" panose="020E0502060401010101" pitchFamily="34" charset="-79"/>
                            </a:rPr>
                            <m:t>01</m:t>
                          </m:r>
                        </m:e>
                      </m:d>
                    </m:oMath>
                  </m:oMathPara>
                </a14:m>
                <a:endParaRPr lang="en-US" sz="2800" dirty="0">
                  <a:latin typeface="David" panose="020E0502060401010101" pitchFamily="34" charset="-79"/>
                  <a:cs typeface="David" panose="020E0502060401010101" pitchFamily="34" charset="-79"/>
                </a:endParaRPr>
              </a:p>
            </p:txBody>
          </p:sp>
        </mc:Choice>
        <mc:Fallback xmlns="">
          <p:sp>
            <p:nvSpPr>
              <p:cNvPr id="16" name="כותרת 1">
                <a:extLst>
                  <a:ext uri="{FF2B5EF4-FFF2-40B4-BE49-F238E27FC236}">
                    <a16:creationId xmlns:a16="http://schemas.microsoft.com/office/drawing/2014/main" id="{EBDAFD32-EF34-4CE4-B9BB-B320A58395C1}"/>
                  </a:ext>
                </a:extLst>
              </p:cNvPr>
              <p:cNvSpPr txBox="1">
                <a:spLocks noRot="1" noChangeAspect="1" noMove="1" noResize="1" noEditPoints="1" noAdjustHandles="1" noChangeArrowheads="1" noChangeShapeType="1" noTextEdit="1"/>
              </p:cNvSpPr>
              <p:nvPr/>
            </p:nvSpPr>
            <p:spPr>
              <a:xfrm>
                <a:off x="1182111" y="6356351"/>
                <a:ext cx="7052733" cy="594970"/>
              </a:xfrm>
              <a:prstGeom prst="rect">
                <a:avLst/>
              </a:prstGeom>
              <a:blipFill>
                <a:blip r:embed="rId3"/>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279859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41CB7F-C736-4FD0-869C-E16FDDDE70E5}"/>
              </a:ext>
            </a:extLst>
          </p:cNvPr>
          <p:cNvPicPr>
            <a:picLocks noChangeAspect="1"/>
          </p:cNvPicPr>
          <p:nvPr/>
        </p:nvPicPr>
        <p:blipFill rotWithShape="1">
          <a:blip r:embed="rId2">
            <a:extLst>
              <a:ext uri="{28A0092B-C50C-407E-A947-70E740481C1C}">
                <a14:useLocalDpi xmlns:a14="http://schemas.microsoft.com/office/drawing/2010/main" val="0"/>
              </a:ext>
            </a:extLst>
          </a:blip>
          <a:srcRect l="6144" r="6274"/>
          <a:stretch/>
        </p:blipFill>
        <p:spPr>
          <a:xfrm>
            <a:off x="0" y="368490"/>
            <a:ext cx="9144000" cy="6489510"/>
          </a:xfrm>
          <a:prstGeom prst="rect">
            <a:avLst/>
          </a:prstGeom>
        </p:spPr>
      </p:pic>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1045633" y="136524"/>
            <a:ext cx="7052733" cy="594970"/>
          </a:xfrm>
        </p:spPr>
        <p:txBody>
          <a:bodyPr>
            <a:normAutofit fontScale="90000"/>
          </a:bodyPr>
          <a:lstStyle/>
          <a:p>
            <a:pPr algn="ctr" rtl="0"/>
            <a:r>
              <a:rPr lang="en-US" b="1" dirty="0">
                <a:latin typeface="David" panose="020E0502060401010101" pitchFamily="34" charset="-79"/>
                <a:cs typeface="David" panose="020E0502060401010101" pitchFamily="34" charset="-79"/>
              </a:rPr>
              <a:t>Phase Time Response</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6457950" y="6356351"/>
            <a:ext cx="2057400" cy="365125"/>
          </a:xfrm>
        </p:spPr>
        <p:txBody>
          <a:bodyPr/>
          <a:lstStyle/>
          <a:p>
            <a:fld id="{A6AD4F1B-A926-4488-9E72-BDB0AE4AFA89}" type="slidenum">
              <a:rPr lang="he-IL" smtClean="0"/>
              <a:t>23</a:t>
            </a:fld>
            <a:endParaRPr lang="he-IL" dirty="0"/>
          </a:p>
        </p:txBody>
      </p:sp>
      <mc:AlternateContent xmlns:mc="http://schemas.openxmlformats.org/markup-compatibility/2006" xmlns:a14="http://schemas.microsoft.com/office/drawing/2010/main">
        <mc:Choice Requires="a14">
          <p:sp>
            <p:nvSpPr>
              <p:cNvPr id="16" name="כותרת 1">
                <a:extLst>
                  <a:ext uri="{FF2B5EF4-FFF2-40B4-BE49-F238E27FC236}">
                    <a16:creationId xmlns:a16="http://schemas.microsoft.com/office/drawing/2014/main" id="{EBDAFD32-EF34-4CE4-B9BB-B320A58395C1}"/>
                  </a:ext>
                </a:extLst>
              </p:cNvPr>
              <p:cNvSpPr txBox="1">
                <a:spLocks/>
              </p:cNvSpPr>
              <p:nvPr/>
            </p:nvSpPr>
            <p:spPr>
              <a:xfrm>
                <a:off x="1182111" y="6356351"/>
                <a:ext cx="7052733" cy="594970"/>
              </a:xfrm>
              <a:prstGeom prst="rect">
                <a:avLst/>
              </a:prstGeom>
            </p:spPr>
            <p:txBody>
              <a:bodyPr vert="horz" lIns="91440" tIns="45720" rIns="91440" bIns="45720" rtlCol="0" anchor="ctr">
                <a:normAutofit fontScale="97500"/>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David" panose="020E0502060401010101" pitchFamily="34" charset="-79"/>
                        </a:rPr>
                        <m:t>𝐵</m:t>
                      </m:r>
                      <m:r>
                        <a:rPr lang="en-US" sz="2800" b="0" i="1" smtClean="0">
                          <a:latin typeface="Cambria Math" panose="02040503050406030204" pitchFamily="18" charset="0"/>
                          <a:cs typeface="David" panose="020E0502060401010101" pitchFamily="34" charset="-79"/>
                        </a:rPr>
                        <m:t>=</m:t>
                      </m:r>
                      <m:r>
                        <a:rPr lang="en-US" sz="2800" b="0" i="1" smtClean="0">
                          <a:latin typeface="Cambria Math" panose="02040503050406030204" pitchFamily="18" charset="0"/>
                          <a:cs typeface="David" panose="020E0502060401010101" pitchFamily="34" charset="-79"/>
                        </a:rPr>
                        <m:t>3</m:t>
                      </m:r>
                      <m:r>
                        <a:rPr lang="en-US" sz="2800" b="0" i="1" smtClean="0">
                          <a:latin typeface="Cambria Math" panose="02040503050406030204" pitchFamily="18" charset="0"/>
                          <a:cs typeface="David" panose="020E0502060401010101" pitchFamily="34" charset="-79"/>
                        </a:rPr>
                        <m:t> ;</m:t>
                      </m:r>
                      <m:r>
                        <a:rPr lang="en-US" sz="2800" b="0" i="1" smtClean="0">
                          <a:solidFill>
                            <a:srgbClr val="FF0000"/>
                          </a:solidFill>
                          <a:latin typeface="Cambria Math" panose="02040503050406030204" pitchFamily="18" charset="0"/>
                          <a:cs typeface="David" panose="020E0502060401010101" pitchFamily="34" charset="-79"/>
                        </a:rPr>
                        <m:t>𝐾</m:t>
                      </m:r>
                      <m:r>
                        <a:rPr lang="en-US" sz="2800" b="0" i="1" smtClean="0">
                          <a:solidFill>
                            <a:srgbClr val="FF0000"/>
                          </a:solidFill>
                          <a:latin typeface="Cambria Math" panose="02040503050406030204" pitchFamily="18" charset="0"/>
                          <a:ea typeface="Cambria Math" panose="02040503050406030204" pitchFamily="18" charset="0"/>
                          <a:cs typeface="David" panose="020E0502060401010101" pitchFamily="34" charset="-79"/>
                        </a:rPr>
                        <m:t>𝜖</m:t>
                      </m:r>
                      <m:d>
                        <m:dPr>
                          <m:begChr m:val="["/>
                          <m:endChr m:val="]"/>
                          <m:ctrlPr>
                            <a:rPr lang="en-US" sz="2800" i="1">
                              <a:solidFill>
                                <a:srgbClr val="FF0000"/>
                              </a:solidFill>
                              <a:latin typeface="Cambria Math" panose="02040503050406030204" pitchFamily="18" charset="0"/>
                              <a:ea typeface="Cambria Math" panose="02040503050406030204" pitchFamily="18" charset="0"/>
                              <a:cs typeface="David" panose="020E0502060401010101" pitchFamily="34" charset="-79"/>
                            </a:rPr>
                          </m:ctrlPr>
                        </m:dPr>
                        <m:e>
                          <m:r>
                            <a:rPr lang="en-US" sz="2800" i="1">
                              <a:solidFill>
                                <a:srgbClr val="FF0000"/>
                              </a:solidFill>
                              <a:latin typeface="Cambria Math" panose="02040503050406030204" pitchFamily="18" charset="0"/>
                              <a:ea typeface="Cambria Math" panose="02040503050406030204" pitchFamily="18" charset="0"/>
                              <a:cs typeface="David" panose="020E0502060401010101" pitchFamily="34" charset="-79"/>
                            </a:rPr>
                            <m:t>1</m:t>
                          </m:r>
                          <m:r>
                            <a:rPr lang="en-US" sz="2800"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800" i="1">
                              <a:solidFill>
                                <a:srgbClr val="FF0000"/>
                              </a:solidFill>
                              <a:latin typeface="Cambria Math" panose="02040503050406030204" pitchFamily="18" charset="0"/>
                              <a:ea typeface="Cambria Math" panose="02040503050406030204" pitchFamily="18" charset="0"/>
                              <a:cs typeface="David" panose="020E0502060401010101" pitchFamily="34" charset="-79"/>
                            </a:rPr>
                            <m:t>0002</m:t>
                          </m:r>
                          <m:r>
                            <a:rPr lang="en-US" sz="2800"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800" i="1">
                              <a:solidFill>
                                <a:srgbClr val="FF0000"/>
                              </a:solidFill>
                              <a:latin typeface="Cambria Math" panose="02040503050406030204" pitchFamily="18" charset="0"/>
                              <a:ea typeface="Cambria Math" panose="02040503050406030204" pitchFamily="18" charset="0"/>
                              <a:cs typeface="David" panose="020E0502060401010101" pitchFamily="34" charset="-79"/>
                            </a:rPr>
                            <m:t>1</m:t>
                          </m:r>
                          <m:r>
                            <a:rPr lang="en-US" sz="2800" i="1">
                              <a:solidFill>
                                <a:srgbClr val="FF0000"/>
                              </a:solidFill>
                              <a:latin typeface="Cambria Math" panose="02040503050406030204" pitchFamily="18" charset="0"/>
                              <a:ea typeface="Cambria Math" panose="02040503050406030204" pitchFamily="18" charset="0"/>
                              <a:cs typeface="David" panose="020E0502060401010101" pitchFamily="34" charset="-79"/>
                            </a:rPr>
                            <m:t>.</m:t>
                          </m:r>
                          <m:r>
                            <a:rPr lang="en-US" sz="2800" i="1">
                              <a:solidFill>
                                <a:srgbClr val="FF0000"/>
                              </a:solidFill>
                              <a:latin typeface="Cambria Math" panose="02040503050406030204" pitchFamily="18" charset="0"/>
                              <a:ea typeface="Cambria Math" panose="02040503050406030204" pitchFamily="18" charset="0"/>
                              <a:cs typeface="David" panose="020E0502060401010101" pitchFamily="34" charset="-79"/>
                            </a:rPr>
                            <m:t>001</m:t>
                          </m:r>
                        </m:e>
                      </m:d>
                    </m:oMath>
                  </m:oMathPara>
                </a14:m>
                <a:endParaRPr lang="en-US" sz="2800" dirty="0">
                  <a:latin typeface="David" panose="020E0502060401010101" pitchFamily="34" charset="-79"/>
                  <a:cs typeface="David" panose="020E0502060401010101" pitchFamily="34" charset="-79"/>
                </a:endParaRPr>
              </a:p>
            </p:txBody>
          </p:sp>
        </mc:Choice>
        <mc:Fallback xmlns="">
          <p:sp>
            <p:nvSpPr>
              <p:cNvPr id="16" name="כותרת 1">
                <a:extLst>
                  <a:ext uri="{FF2B5EF4-FFF2-40B4-BE49-F238E27FC236}">
                    <a16:creationId xmlns:a16="http://schemas.microsoft.com/office/drawing/2014/main" id="{EBDAFD32-EF34-4CE4-B9BB-B320A58395C1}"/>
                  </a:ext>
                </a:extLst>
              </p:cNvPr>
              <p:cNvSpPr txBox="1">
                <a:spLocks noRot="1" noChangeAspect="1" noMove="1" noResize="1" noEditPoints="1" noAdjustHandles="1" noChangeArrowheads="1" noChangeShapeType="1" noTextEdit="1"/>
              </p:cNvSpPr>
              <p:nvPr/>
            </p:nvSpPr>
            <p:spPr>
              <a:xfrm>
                <a:off x="1182111" y="6356351"/>
                <a:ext cx="7052733" cy="594970"/>
              </a:xfrm>
              <a:prstGeom prst="rect">
                <a:avLst/>
              </a:prstGeom>
              <a:blipFill>
                <a:blip r:embed="rId3"/>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346180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2FEF3-DDBC-4BCF-A8C9-BE1D593379DF}"/>
              </a:ext>
            </a:extLst>
          </p:cNvPr>
          <p:cNvPicPr>
            <a:picLocks noChangeAspect="1"/>
          </p:cNvPicPr>
          <p:nvPr/>
        </p:nvPicPr>
        <p:blipFill rotWithShape="1">
          <a:blip r:embed="rId2">
            <a:extLst>
              <a:ext uri="{28A0092B-C50C-407E-A947-70E740481C1C}">
                <a14:useLocalDpi xmlns:a14="http://schemas.microsoft.com/office/drawing/2010/main" val="0"/>
              </a:ext>
            </a:extLst>
          </a:blip>
          <a:srcRect l="5347" r="5081"/>
          <a:stretch/>
        </p:blipFill>
        <p:spPr>
          <a:xfrm>
            <a:off x="-1" y="436728"/>
            <a:ext cx="9144001" cy="6421272"/>
          </a:xfrm>
          <a:prstGeom prst="rect">
            <a:avLst/>
          </a:prstGeom>
        </p:spPr>
      </p:pic>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1045633" y="136524"/>
            <a:ext cx="7052733" cy="594970"/>
          </a:xfrm>
        </p:spPr>
        <p:txBody>
          <a:bodyPr>
            <a:normAutofit fontScale="90000"/>
          </a:bodyPr>
          <a:lstStyle/>
          <a:p>
            <a:pPr algn="ctr" rtl="0"/>
            <a:r>
              <a:rPr lang="en-US" b="1" dirty="0">
                <a:latin typeface="David" panose="020E0502060401010101" pitchFamily="34" charset="-79"/>
                <a:cs typeface="David" panose="020E0502060401010101" pitchFamily="34" charset="-79"/>
              </a:rPr>
              <a:t>Phase Frequency Response</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6457950" y="6356351"/>
            <a:ext cx="2057400" cy="365125"/>
          </a:xfrm>
        </p:spPr>
        <p:txBody>
          <a:bodyPr/>
          <a:lstStyle/>
          <a:p>
            <a:fld id="{A6AD4F1B-A926-4488-9E72-BDB0AE4AFA89}" type="slidenum">
              <a:rPr lang="he-IL" smtClean="0"/>
              <a:t>24</a:t>
            </a:fld>
            <a:endParaRPr lang="he-IL" dirty="0"/>
          </a:p>
        </p:txBody>
      </p:sp>
      <mc:AlternateContent xmlns:mc="http://schemas.openxmlformats.org/markup-compatibility/2006" xmlns:a14="http://schemas.microsoft.com/office/drawing/2010/main">
        <mc:Choice Requires="a14">
          <p:sp>
            <p:nvSpPr>
              <p:cNvPr id="16" name="כותרת 1">
                <a:extLst>
                  <a:ext uri="{FF2B5EF4-FFF2-40B4-BE49-F238E27FC236}">
                    <a16:creationId xmlns:a16="http://schemas.microsoft.com/office/drawing/2014/main" id="{EBDAFD32-EF34-4CE4-B9BB-B320A58395C1}"/>
                  </a:ext>
                </a:extLst>
              </p:cNvPr>
              <p:cNvSpPr txBox="1">
                <a:spLocks/>
              </p:cNvSpPr>
              <p:nvPr/>
            </p:nvSpPr>
            <p:spPr>
              <a:xfrm>
                <a:off x="1182111" y="6356351"/>
                <a:ext cx="7052733" cy="594970"/>
              </a:xfrm>
              <a:prstGeom prst="rect">
                <a:avLst/>
              </a:prstGeom>
            </p:spPr>
            <p:txBody>
              <a:bodyPr vert="horz" lIns="91440" tIns="45720" rIns="91440" bIns="45720" rtlCol="0" anchor="ctr">
                <a:normAutofit fontScale="97500"/>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David" panose="020E0502060401010101" pitchFamily="34" charset="-79"/>
                        </a:rPr>
                        <m:t>𝐵</m:t>
                      </m:r>
                      <m:r>
                        <a:rPr lang="en-US" sz="2800" b="0" i="1" smtClean="0">
                          <a:latin typeface="Cambria Math" panose="02040503050406030204" pitchFamily="18" charset="0"/>
                          <a:cs typeface="David" panose="020E0502060401010101" pitchFamily="34" charset="-79"/>
                        </a:rPr>
                        <m:t>=</m:t>
                      </m:r>
                      <m:r>
                        <a:rPr lang="en-US" sz="2800" b="0" i="1" smtClean="0">
                          <a:latin typeface="Cambria Math" panose="02040503050406030204" pitchFamily="18" charset="0"/>
                          <a:cs typeface="David" panose="020E0502060401010101" pitchFamily="34" charset="-79"/>
                        </a:rPr>
                        <m:t>3</m:t>
                      </m:r>
                      <m:r>
                        <a:rPr lang="en-US" sz="2800" b="0" i="1" smtClean="0">
                          <a:latin typeface="Cambria Math" panose="02040503050406030204" pitchFamily="18" charset="0"/>
                          <a:cs typeface="David" panose="020E0502060401010101" pitchFamily="34" charset="-79"/>
                        </a:rPr>
                        <m:t> ;</m:t>
                      </m:r>
                      <m:r>
                        <a:rPr lang="en-US" sz="2800" b="0" i="1" smtClean="0">
                          <a:solidFill>
                            <a:srgbClr val="0070C0"/>
                          </a:solidFill>
                          <a:latin typeface="Cambria Math" panose="02040503050406030204" pitchFamily="18" charset="0"/>
                          <a:cs typeface="David" panose="020E0502060401010101" pitchFamily="34" charset="-79"/>
                        </a:rPr>
                        <m:t>𝐾</m:t>
                      </m:r>
                      <m:r>
                        <a:rPr lang="en-US" sz="2800" b="0" i="1" smtClean="0">
                          <a:solidFill>
                            <a:srgbClr val="0070C0"/>
                          </a:solidFill>
                          <a:latin typeface="Cambria Math" panose="02040503050406030204" pitchFamily="18" charset="0"/>
                          <a:ea typeface="Cambria Math" panose="02040503050406030204" pitchFamily="18" charset="0"/>
                          <a:cs typeface="David" panose="020E0502060401010101" pitchFamily="34" charset="-79"/>
                        </a:rPr>
                        <m:t>𝜖</m:t>
                      </m:r>
                      <m:d>
                        <m:dPr>
                          <m:begChr m:val="["/>
                          <m:endChr m:val="]"/>
                          <m:ctrlPr>
                            <a:rPr lang="en-US" sz="2800" i="1" smtClean="0">
                              <a:solidFill>
                                <a:srgbClr val="0070C0"/>
                              </a:solidFill>
                              <a:latin typeface="Cambria Math" panose="02040503050406030204" pitchFamily="18" charset="0"/>
                              <a:ea typeface="Cambria Math" panose="02040503050406030204" pitchFamily="18" charset="0"/>
                              <a:cs typeface="David" panose="020E0502060401010101" pitchFamily="34" charset="-79"/>
                            </a:rPr>
                          </m:ctrlPr>
                        </m:dPr>
                        <m:e>
                          <m:r>
                            <a:rPr lang="en-US" sz="2800" b="0" i="1" smtClean="0">
                              <a:solidFill>
                                <a:srgbClr val="0070C0"/>
                              </a:solidFill>
                              <a:latin typeface="Cambria Math" panose="02040503050406030204" pitchFamily="18" charset="0"/>
                              <a:ea typeface="Cambria Math" panose="02040503050406030204" pitchFamily="18" charset="0"/>
                              <a:cs typeface="David" panose="020E0502060401010101" pitchFamily="34" charset="-79"/>
                            </a:rPr>
                            <m:t>1</m:t>
                          </m:r>
                          <m:r>
                            <a:rPr lang="en-US" sz="2800" b="0" i="1" smtClean="0">
                              <a:solidFill>
                                <a:srgbClr val="0070C0"/>
                              </a:solidFill>
                              <a:latin typeface="Cambria Math" panose="02040503050406030204" pitchFamily="18" charset="0"/>
                              <a:ea typeface="Cambria Math" panose="02040503050406030204" pitchFamily="18" charset="0"/>
                              <a:cs typeface="David" panose="020E0502060401010101" pitchFamily="34" charset="-79"/>
                            </a:rPr>
                            <m:t>.</m:t>
                          </m:r>
                          <m:r>
                            <a:rPr lang="en-US" sz="2800" b="0" i="1" smtClean="0">
                              <a:solidFill>
                                <a:srgbClr val="0070C0"/>
                              </a:solidFill>
                              <a:latin typeface="Cambria Math" panose="02040503050406030204" pitchFamily="18" charset="0"/>
                              <a:ea typeface="Cambria Math" panose="02040503050406030204" pitchFamily="18" charset="0"/>
                              <a:cs typeface="David" panose="020E0502060401010101" pitchFamily="34" charset="-79"/>
                            </a:rPr>
                            <m:t>0002</m:t>
                          </m:r>
                          <m:r>
                            <a:rPr lang="en-US" sz="2800" b="0" i="1" smtClean="0">
                              <a:solidFill>
                                <a:srgbClr val="0070C0"/>
                              </a:solidFill>
                              <a:latin typeface="Cambria Math" panose="02040503050406030204" pitchFamily="18" charset="0"/>
                              <a:ea typeface="Cambria Math" panose="02040503050406030204" pitchFamily="18" charset="0"/>
                              <a:cs typeface="David" panose="020E0502060401010101" pitchFamily="34" charset="-79"/>
                            </a:rPr>
                            <m:t>,</m:t>
                          </m:r>
                          <m:r>
                            <a:rPr lang="en-US" sz="2800" b="0" i="1" smtClean="0">
                              <a:solidFill>
                                <a:srgbClr val="0070C0"/>
                              </a:solidFill>
                              <a:latin typeface="Cambria Math" panose="02040503050406030204" pitchFamily="18" charset="0"/>
                              <a:ea typeface="Cambria Math" panose="02040503050406030204" pitchFamily="18" charset="0"/>
                              <a:cs typeface="David" panose="020E0502060401010101" pitchFamily="34" charset="-79"/>
                            </a:rPr>
                            <m:t>1</m:t>
                          </m:r>
                          <m:r>
                            <a:rPr lang="en-US" sz="2800" b="0" i="1" smtClean="0">
                              <a:solidFill>
                                <a:srgbClr val="0070C0"/>
                              </a:solidFill>
                              <a:latin typeface="Cambria Math" panose="02040503050406030204" pitchFamily="18" charset="0"/>
                              <a:ea typeface="Cambria Math" panose="02040503050406030204" pitchFamily="18" charset="0"/>
                              <a:cs typeface="David" panose="020E0502060401010101" pitchFamily="34" charset="-79"/>
                            </a:rPr>
                            <m:t>.</m:t>
                          </m:r>
                          <m:r>
                            <a:rPr lang="en-US" sz="2800" b="0" i="1" smtClean="0">
                              <a:solidFill>
                                <a:srgbClr val="0070C0"/>
                              </a:solidFill>
                              <a:latin typeface="Cambria Math" panose="02040503050406030204" pitchFamily="18" charset="0"/>
                              <a:ea typeface="Cambria Math" panose="02040503050406030204" pitchFamily="18" charset="0"/>
                              <a:cs typeface="David" panose="020E0502060401010101" pitchFamily="34" charset="-79"/>
                            </a:rPr>
                            <m:t>001</m:t>
                          </m:r>
                        </m:e>
                      </m:d>
                    </m:oMath>
                  </m:oMathPara>
                </a14:m>
                <a:endParaRPr lang="en-US" sz="2800" dirty="0">
                  <a:latin typeface="David" panose="020E0502060401010101" pitchFamily="34" charset="-79"/>
                  <a:cs typeface="David" panose="020E0502060401010101" pitchFamily="34" charset="-79"/>
                </a:endParaRPr>
              </a:p>
            </p:txBody>
          </p:sp>
        </mc:Choice>
        <mc:Fallback xmlns="">
          <p:sp>
            <p:nvSpPr>
              <p:cNvPr id="16" name="כותרת 1">
                <a:extLst>
                  <a:ext uri="{FF2B5EF4-FFF2-40B4-BE49-F238E27FC236}">
                    <a16:creationId xmlns:a16="http://schemas.microsoft.com/office/drawing/2014/main" id="{EBDAFD32-EF34-4CE4-B9BB-B320A58395C1}"/>
                  </a:ext>
                </a:extLst>
              </p:cNvPr>
              <p:cNvSpPr txBox="1">
                <a:spLocks noRot="1" noChangeAspect="1" noMove="1" noResize="1" noEditPoints="1" noAdjustHandles="1" noChangeArrowheads="1" noChangeShapeType="1" noTextEdit="1"/>
              </p:cNvSpPr>
              <p:nvPr/>
            </p:nvSpPr>
            <p:spPr>
              <a:xfrm>
                <a:off x="1182111" y="6356351"/>
                <a:ext cx="7052733" cy="594970"/>
              </a:xfrm>
              <a:prstGeom prst="rect">
                <a:avLst/>
              </a:prstGeom>
              <a:blipFill>
                <a:blip r:embed="rId3"/>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350896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81CC9-101C-402E-B5B5-C7F3EF526E63}"/>
              </a:ext>
            </a:extLst>
          </p:cNvPr>
          <p:cNvPicPr>
            <a:picLocks noChangeAspect="1"/>
          </p:cNvPicPr>
          <p:nvPr/>
        </p:nvPicPr>
        <p:blipFill rotWithShape="1">
          <a:blip r:embed="rId2">
            <a:extLst>
              <a:ext uri="{28A0092B-C50C-407E-A947-70E740481C1C}">
                <a14:useLocalDpi xmlns:a14="http://schemas.microsoft.com/office/drawing/2010/main" val="0"/>
              </a:ext>
            </a:extLst>
          </a:blip>
          <a:srcRect l="5615" r="4813"/>
          <a:stretch/>
        </p:blipFill>
        <p:spPr>
          <a:xfrm>
            <a:off x="0" y="450376"/>
            <a:ext cx="9144000" cy="6407624"/>
          </a:xfrm>
          <a:prstGeom prst="rect">
            <a:avLst/>
          </a:prstGeom>
        </p:spPr>
      </p:pic>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1045633" y="136524"/>
            <a:ext cx="7052733" cy="594970"/>
          </a:xfrm>
        </p:spPr>
        <p:txBody>
          <a:bodyPr>
            <a:normAutofit fontScale="90000"/>
          </a:bodyPr>
          <a:lstStyle/>
          <a:p>
            <a:pPr algn="ctr" rtl="0"/>
            <a:r>
              <a:rPr lang="en-US" b="1" dirty="0">
                <a:latin typeface="David" panose="020E0502060401010101" pitchFamily="34" charset="-79"/>
                <a:cs typeface="David" panose="020E0502060401010101" pitchFamily="34" charset="-79"/>
              </a:rPr>
              <a:t>Phase Time Response</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6457950" y="6356351"/>
            <a:ext cx="2057400" cy="365125"/>
          </a:xfrm>
        </p:spPr>
        <p:txBody>
          <a:bodyPr/>
          <a:lstStyle/>
          <a:p>
            <a:fld id="{A6AD4F1B-A926-4488-9E72-BDB0AE4AFA89}" type="slidenum">
              <a:rPr lang="he-IL" smtClean="0"/>
              <a:t>25</a:t>
            </a:fld>
            <a:endParaRPr lang="he-IL" dirty="0"/>
          </a:p>
        </p:txBody>
      </p:sp>
      <mc:AlternateContent xmlns:mc="http://schemas.openxmlformats.org/markup-compatibility/2006" xmlns:a14="http://schemas.microsoft.com/office/drawing/2010/main">
        <mc:Choice Requires="a14">
          <p:sp>
            <p:nvSpPr>
              <p:cNvPr id="16" name="כותרת 1">
                <a:extLst>
                  <a:ext uri="{FF2B5EF4-FFF2-40B4-BE49-F238E27FC236}">
                    <a16:creationId xmlns:a16="http://schemas.microsoft.com/office/drawing/2014/main" id="{EBDAFD32-EF34-4CE4-B9BB-B320A58395C1}"/>
                  </a:ext>
                </a:extLst>
              </p:cNvPr>
              <p:cNvSpPr txBox="1">
                <a:spLocks/>
              </p:cNvSpPr>
              <p:nvPr/>
            </p:nvSpPr>
            <p:spPr>
              <a:xfrm>
                <a:off x="1182111" y="6356351"/>
                <a:ext cx="7052733" cy="594970"/>
              </a:xfrm>
              <a:prstGeom prst="rect">
                <a:avLst/>
              </a:prstGeom>
            </p:spPr>
            <p:txBody>
              <a:bodyPr vert="horz" lIns="91440" tIns="45720" rIns="91440" bIns="45720" rtlCol="0" anchor="ctr">
                <a:normAutofit fontScale="97500"/>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cs typeface="David" panose="020E0502060401010101" pitchFamily="34" charset="-79"/>
                        </a:rPr>
                        <m:t>𝐵</m:t>
                      </m:r>
                      <m:r>
                        <a:rPr lang="en-US" sz="2800" b="0" i="1" smtClean="0">
                          <a:solidFill>
                            <a:srgbClr val="FF0000"/>
                          </a:solidFill>
                          <a:latin typeface="Cambria Math" panose="02040503050406030204" pitchFamily="18" charset="0"/>
                          <a:cs typeface="David" panose="020E0502060401010101" pitchFamily="34" charset="-79"/>
                        </a:rPr>
                        <m:t>=</m:t>
                      </m:r>
                      <m:r>
                        <a:rPr lang="en-US" sz="2800" b="0" i="1" smtClean="0">
                          <a:solidFill>
                            <a:srgbClr val="FF0000"/>
                          </a:solidFill>
                          <a:latin typeface="Cambria Math" panose="02040503050406030204" pitchFamily="18" charset="0"/>
                          <a:cs typeface="David" panose="020E0502060401010101" pitchFamily="34" charset="-79"/>
                        </a:rPr>
                        <m:t>4</m:t>
                      </m:r>
                      <m:r>
                        <a:rPr lang="en-US" sz="2800" b="0" i="1" smtClean="0">
                          <a:latin typeface="Cambria Math" panose="02040503050406030204" pitchFamily="18" charset="0"/>
                          <a:cs typeface="David" panose="020E0502060401010101" pitchFamily="34" charset="-79"/>
                        </a:rPr>
                        <m:t> ;</m:t>
                      </m:r>
                      <m:r>
                        <a:rPr lang="en-US" sz="2800" b="0" i="1" smtClean="0">
                          <a:solidFill>
                            <a:schemeClr val="tx1"/>
                          </a:solidFill>
                          <a:latin typeface="Cambria Math" panose="02040503050406030204" pitchFamily="18" charset="0"/>
                          <a:cs typeface="David" panose="020E0502060401010101" pitchFamily="34" charset="-79"/>
                        </a:rPr>
                        <m:t>𝐾</m:t>
                      </m:r>
                      <m:r>
                        <a:rPr lang="en-US" sz="2800" b="0" i="1" smtClean="0">
                          <a:solidFill>
                            <a:schemeClr val="tx1"/>
                          </a:solidFill>
                          <a:latin typeface="Cambria Math" panose="02040503050406030204" pitchFamily="18" charset="0"/>
                          <a:ea typeface="Cambria Math" panose="02040503050406030204" pitchFamily="18" charset="0"/>
                          <a:cs typeface="David" panose="020E0502060401010101" pitchFamily="34" charset="-79"/>
                        </a:rPr>
                        <m:t>𝜖</m:t>
                      </m:r>
                      <m:d>
                        <m:dPr>
                          <m:begChr m:val="["/>
                          <m:endChr m:val="]"/>
                          <m:ctrlPr>
                            <a:rPr lang="en-US" sz="2800" i="1">
                              <a:solidFill>
                                <a:schemeClr val="tx1"/>
                              </a:solidFill>
                              <a:latin typeface="Cambria Math" panose="02040503050406030204" pitchFamily="18" charset="0"/>
                              <a:ea typeface="Cambria Math" panose="02040503050406030204" pitchFamily="18" charset="0"/>
                              <a:cs typeface="David" panose="020E0502060401010101" pitchFamily="34" charset="-79"/>
                            </a:rPr>
                          </m:ctrlPr>
                        </m:dPr>
                        <m:e>
                          <m:r>
                            <a:rPr lang="en-US" sz="2800" i="1">
                              <a:solidFill>
                                <a:schemeClr val="tx1"/>
                              </a:solidFill>
                              <a:latin typeface="Cambria Math" panose="02040503050406030204" pitchFamily="18" charset="0"/>
                              <a:ea typeface="Cambria Math" panose="02040503050406030204" pitchFamily="18" charset="0"/>
                              <a:cs typeface="David" panose="020E0502060401010101" pitchFamily="34" charset="-79"/>
                            </a:rPr>
                            <m:t>1</m:t>
                          </m:r>
                          <m:r>
                            <a:rPr lang="en-US" sz="2800" i="1">
                              <a:solidFill>
                                <a:schemeClr val="tx1"/>
                              </a:solidFill>
                              <a:latin typeface="Cambria Math" panose="02040503050406030204" pitchFamily="18" charset="0"/>
                              <a:ea typeface="Cambria Math" panose="02040503050406030204" pitchFamily="18" charset="0"/>
                              <a:cs typeface="David" panose="020E0502060401010101" pitchFamily="34" charset="-79"/>
                            </a:rPr>
                            <m:t>.</m:t>
                          </m:r>
                          <m:r>
                            <a:rPr lang="en-US" sz="2800" i="1">
                              <a:solidFill>
                                <a:schemeClr val="tx1"/>
                              </a:solidFill>
                              <a:latin typeface="Cambria Math" panose="02040503050406030204" pitchFamily="18" charset="0"/>
                              <a:ea typeface="Cambria Math" panose="02040503050406030204" pitchFamily="18" charset="0"/>
                              <a:cs typeface="David" panose="020E0502060401010101" pitchFamily="34" charset="-79"/>
                            </a:rPr>
                            <m:t>0002</m:t>
                          </m:r>
                          <m:r>
                            <a:rPr lang="en-US" sz="2800" i="1">
                              <a:solidFill>
                                <a:schemeClr val="tx1"/>
                              </a:solidFill>
                              <a:latin typeface="Cambria Math" panose="02040503050406030204" pitchFamily="18" charset="0"/>
                              <a:ea typeface="Cambria Math" panose="02040503050406030204" pitchFamily="18" charset="0"/>
                              <a:cs typeface="David" panose="020E0502060401010101" pitchFamily="34" charset="-79"/>
                            </a:rPr>
                            <m:t>,</m:t>
                          </m:r>
                          <m:r>
                            <a:rPr lang="en-US" sz="2800" i="1">
                              <a:solidFill>
                                <a:schemeClr val="tx1"/>
                              </a:solidFill>
                              <a:latin typeface="Cambria Math" panose="02040503050406030204" pitchFamily="18" charset="0"/>
                              <a:ea typeface="Cambria Math" panose="02040503050406030204" pitchFamily="18" charset="0"/>
                              <a:cs typeface="David" panose="020E0502060401010101" pitchFamily="34" charset="-79"/>
                            </a:rPr>
                            <m:t>1</m:t>
                          </m:r>
                          <m:r>
                            <a:rPr lang="en-US" sz="2800" i="1">
                              <a:solidFill>
                                <a:schemeClr val="tx1"/>
                              </a:solidFill>
                              <a:latin typeface="Cambria Math" panose="02040503050406030204" pitchFamily="18" charset="0"/>
                              <a:ea typeface="Cambria Math" panose="02040503050406030204" pitchFamily="18" charset="0"/>
                              <a:cs typeface="David" panose="020E0502060401010101" pitchFamily="34" charset="-79"/>
                            </a:rPr>
                            <m:t>.</m:t>
                          </m:r>
                          <m:r>
                            <a:rPr lang="en-US" sz="2800" i="1">
                              <a:solidFill>
                                <a:schemeClr val="tx1"/>
                              </a:solidFill>
                              <a:latin typeface="Cambria Math" panose="02040503050406030204" pitchFamily="18" charset="0"/>
                              <a:ea typeface="Cambria Math" panose="02040503050406030204" pitchFamily="18" charset="0"/>
                              <a:cs typeface="David" panose="020E0502060401010101" pitchFamily="34" charset="-79"/>
                            </a:rPr>
                            <m:t>001</m:t>
                          </m:r>
                        </m:e>
                      </m:d>
                    </m:oMath>
                  </m:oMathPara>
                </a14:m>
                <a:endParaRPr lang="en-US" sz="2800" dirty="0">
                  <a:latin typeface="David" panose="020E0502060401010101" pitchFamily="34" charset="-79"/>
                  <a:cs typeface="David" panose="020E0502060401010101" pitchFamily="34" charset="-79"/>
                </a:endParaRPr>
              </a:p>
            </p:txBody>
          </p:sp>
        </mc:Choice>
        <mc:Fallback xmlns="">
          <p:sp>
            <p:nvSpPr>
              <p:cNvPr id="16" name="כותרת 1">
                <a:extLst>
                  <a:ext uri="{FF2B5EF4-FFF2-40B4-BE49-F238E27FC236}">
                    <a16:creationId xmlns:a16="http://schemas.microsoft.com/office/drawing/2014/main" id="{EBDAFD32-EF34-4CE4-B9BB-B320A58395C1}"/>
                  </a:ext>
                </a:extLst>
              </p:cNvPr>
              <p:cNvSpPr txBox="1">
                <a:spLocks noRot="1" noChangeAspect="1" noMove="1" noResize="1" noEditPoints="1" noAdjustHandles="1" noChangeArrowheads="1" noChangeShapeType="1" noTextEdit="1"/>
              </p:cNvSpPr>
              <p:nvPr/>
            </p:nvSpPr>
            <p:spPr>
              <a:xfrm>
                <a:off x="1182111" y="6356351"/>
                <a:ext cx="7052733" cy="594970"/>
              </a:xfrm>
              <a:prstGeom prst="rect">
                <a:avLst/>
              </a:prstGeom>
              <a:blipFill>
                <a:blip r:embed="rId3"/>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231719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D7113E-8F77-479D-AB58-4094A42A650D}"/>
              </a:ext>
            </a:extLst>
          </p:cNvPr>
          <p:cNvPicPr>
            <a:picLocks noChangeAspect="1"/>
          </p:cNvPicPr>
          <p:nvPr/>
        </p:nvPicPr>
        <p:blipFill rotWithShape="1">
          <a:blip r:embed="rId2">
            <a:extLst>
              <a:ext uri="{28A0092B-C50C-407E-A947-70E740481C1C}">
                <a14:useLocalDpi xmlns:a14="http://schemas.microsoft.com/office/drawing/2010/main" val="0"/>
              </a:ext>
            </a:extLst>
          </a:blip>
          <a:srcRect l="5843" r="5179"/>
          <a:stretch/>
        </p:blipFill>
        <p:spPr>
          <a:xfrm>
            <a:off x="0" y="436728"/>
            <a:ext cx="9144000" cy="6421272"/>
          </a:xfrm>
          <a:prstGeom prst="rect">
            <a:avLst/>
          </a:prstGeom>
        </p:spPr>
      </p:pic>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1045633" y="136524"/>
            <a:ext cx="7052733" cy="594970"/>
          </a:xfrm>
        </p:spPr>
        <p:txBody>
          <a:bodyPr>
            <a:normAutofit fontScale="90000"/>
          </a:bodyPr>
          <a:lstStyle/>
          <a:p>
            <a:pPr algn="ctr" rtl="0"/>
            <a:r>
              <a:rPr lang="en-US" b="1" dirty="0">
                <a:latin typeface="David" panose="020E0502060401010101" pitchFamily="34" charset="-79"/>
                <a:cs typeface="David" panose="020E0502060401010101" pitchFamily="34" charset="-79"/>
              </a:rPr>
              <a:t>Phase Frequency Response</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6457950" y="6356351"/>
            <a:ext cx="2057400" cy="365125"/>
          </a:xfrm>
        </p:spPr>
        <p:txBody>
          <a:bodyPr/>
          <a:lstStyle/>
          <a:p>
            <a:fld id="{A6AD4F1B-A926-4488-9E72-BDB0AE4AFA89}" type="slidenum">
              <a:rPr lang="he-IL" smtClean="0"/>
              <a:t>26</a:t>
            </a:fld>
            <a:endParaRPr lang="he-IL" dirty="0"/>
          </a:p>
        </p:txBody>
      </p:sp>
      <mc:AlternateContent xmlns:mc="http://schemas.openxmlformats.org/markup-compatibility/2006" xmlns:a14="http://schemas.microsoft.com/office/drawing/2010/main">
        <mc:Choice Requires="a14">
          <p:sp>
            <p:nvSpPr>
              <p:cNvPr id="16" name="כותרת 1">
                <a:extLst>
                  <a:ext uri="{FF2B5EF4-FFF2-40B4-BE49-F238E27FC236}">
                    <a16:creationId xmlns:a16="http://schemas.microsoft.com/office/drawing/2014/main" id="{EBDAFD32-EF34-4CE4-B9BB-B320A58395C1}"/>
                  </a:ext>
                </a:extLst>
              </p:cNvPr>
              <p:cNvSpPr txBox="1">
                <a:spLocks/>
              </p:cNvSpPr>
              <p:nvPr/>
            </p:nvSpPr>
            <p:spPr>
              <a:xfrm>
                <a:off x="1182111" y="6356351"/>
                <a:ext cx="7052733" cy="594970"/>
              </a:xfrm>
              <a:prstGeom prst="rect">
                <a:avLst/>
              </a:prstGeom>
            </p:spPr>
            <p:txBody>
              <a:bodyPr vert="horz" lIns="91440" tIns="45720" rIns="91440" bIns="45720" rtlCol="0" anchor="ctr">
                <a:normAutofit fontScale="97500"/>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cs typeface="David" panose="020E0502060401010101" pitchFamily="34" charset="-79"/>
                        </a:rPr>
                        <m:t>𝐵</m:t>
                      </m:r>
                      <m:r>
                        <a:rPr lang="en-US" sz="2800" b="0" i="1" smtClean="0">
                          <a:solidFill>
                            <a:schemeClr val="accent1"/>
                          </a:solidFill>
                          <a:latin typeface="Cambria Math" panose="02040503050406030204" pitchFamily="18" charset="0"/>
                          <a:cs typeface="David" panose="020E0502060401010101" pitchFamily="34" charset="-79"/>
                        </a:rPr>
                        <m:t>=</m:t>
                      </m:r>
                      <m:r>
                        <a:rPr lang="en-US" sz="2800" b="0" i="1" smtClean="0">
                          <a:solidFill>
                            <a:schemeClr val="accent1"/>
                          </a:solidFill>
                          <a:latin typeface="Cambria Math" panose="02040503050406030204" pitchFamily="18" charset="0"/>
                          <a:cs typeface="David" panose="020E0502060401010101" pitchFamily="34" charset="-79"/>
                        </a:rPr>
                        <m:t>4</m:t>
                      </m:r>
                      <m:r>
                        <a:rPr lang="en-US" sz="2800" b="0" i="1" smtClean="0">
                          <a:latin typeface="Cambria Math" panose="02040503050406030204" pitchFamily="18" charset="0"/>
                          <a:cs typeface="David" panose="020E0502060401010101" pitchFamily="34" charset="-79"/>
                        </a:rPr>
                        <m:t> ;</m:t>
                      </m:r>
                      <m:r>
                        <a:rPr lang="en-US" sz="2800" b="0" i="1" smtClean="0">
                          <a:solidFill>
                            <a:schemeClr val="tx1"/>
                          </a:solidFill>
                          <a:latin typeface="Cambria Math" panose="02040503050406030204" pitchFamily="18" charset="0"/>
                          <a:cs typeface="David" panose="020E0502060401010101" pitchFamily="34" charset="-79"/>
                        </a:rPr>
                        <m:t>𝐾</m:t>
                      </m:r>
                      <m:r>
                        <a:rPr lang="en-US" sz="2800" b="0" i="1" smtClean="0">
                          <a:solidFill>
                            <a:schemeClr val="tx1"/>
                          </a:solidFill>
                          <a:latin typeface="Cambria Math" panose="02040503050406030204" pitchFamily="18" charset="0"/>
                          <a:ea typeface="Cambria Math" panose="02040503050406030204" pitchFamily="18" charset="0"/>
                          <a:cs typeface="David" panose="020E0502060401010101" pitchFamily="34" charset="-79"/>
                        </a:rPr>
                        <m:t>𝜖</m:t>
                      </m:r>
                      <m:d>
                        <m:dPr>
                          <m:begChr m:val="["/>
                          <m:endChr m:val="]"/>
                          <m:ctrlPr>
                            <a:rPr lang="en-US" sz="2800" i="1" smtClean="0">
                              <a:solidFill>
                                <a:schemeClr val="tx1"/>
                              </a:solidFill>
                              <a:latin typeface="Cambria Math" panose="02040503050406030204" pitchFamily="18" charset="0"/>
                              <a:ea typeface="Cambria Math" panose="02040503050406030204" pitchFamily="18" charset="0"/>
                              <a:cs typeface="David" panose="020E0502060401010101" pitchFamily="34" charset="-79"/>
                            </a:rPr>
                          </m:ctrlPr>
                        </m:dPr>
                        <m:e>
                          <m:r>
                            <a:rPr lang="en-US" sz="2800" b="0" i="1" smtClean="0">
                              <a:solidFill>
                                <a:schemeClr val="tx1"/>
                              </a:solidFill>
                              <a:latin typeface="Cambria Math" panose="02040503050406030204" pitchFamily="18" charset="0"/>
                              <a:ea typeface="Cambria Math" panose="02040503050406030204" pitchFamily="18" charset="0"/>
                              <a:cs typeface="David" panose="020E0502060401010101" pitchFamily="34" charset="-79"/>
                            </a:rPr>
                            <m:t>1</m:t>
                          </m:r>
                          <m:r>
                            <a:rPr lang="en-US" sz="2800" b="0" i="1" smtClean="0">
                              <a:solidFill>
                                <a:schemeClr val="tx1"/>
                              </a:solidFill>
                              <a:latin typeface="Cambria Math" panose="02040503050406030204" pitchFamily="18" charset="0"/>
                              <a:ea typeface="Cambria Math" panose="02040503050406030204" pitchFamily="18" charset="0"/>
                              <a:cs typeface="David" panose="020E0502060401010101" pitchFamily="34" charset="-79"/>
                            </a:rPr>
                            <m:t>.</m:t>
                          </m:r>
                          <m:r>
                            <a:rPr lang="en-US" sz="2800" b="0" i="1" smtClean="0">
                              <a:solidFill>
                                <a:schemeClr val="tx1"/>
                              </a:solidFill>
                              <a:latin typeface="Cambria Math" panose="02040503050406030204" pitchFamily="18" charset="0"/>
                              <a:ea typeface="Cambria Math" panose="02040503050406030204" pitchFamily="18" charset="0"/>
                              <a:cs typeface="David" panose="020E0502060401010101" pitchFamily="34" charset="-79"/>
                            </a:rPr>
                            <m:t>0002</m:t>
                          </m:r>
                          <m:r>
                            <a:rPr lang="en-US" sz="2800" b="0" i="1" smtClean="0">
                              <a:solidFill>
                                <a:schemeClr val="tx1"/>
                              </a:solidFill>
                              <a:latin typeface="Cambria Math" panose="02040503050406030204" pitchFamily="18" charset="0"/>
                              <a:ea typeface="Cambria Math" panose="02040503050406030204" pitchFamily="18" charset="0"/>
                              <a:cs typeface="David" panose="020E0502060401010101" pitchFamily="34" charset="-79"/>
                            </a:rPr>
                            <m:t>,</m:t>
                          </m:r>
                          <m:r>
                            <a:rPr lang="en-US" sz="2800" b="0" i="1" smtClean="0">
                              <a:solidFill>
                                <a:schemeClr val="tx1"/>
                              </a:solidFill>
                              <a:latin typeface="Cambria Math" panose="02040503050406030204" pitchFamily="18" charset="0"/>
                              <a:ea typeface="Cambria Math" panose="02040503050406030204" pitchFamily="18" charset="0"/>
                              <a:cs typeface="David" panose="020E0502060401010101" pitchFamily="34" charset="-79"/>
                            </a:rPr>
                            <m:t>1</m:t>
                          </m:r>
                          <m:r>
                            <a:rPr lang="en-US" sz="2800" b="0" i="1" smtClean="0">
                              <a:solidFill>
                                <a:schemeClr val="tx1"/>
                              </a:solidFill>
                              <a:latin typeface="Cambria Math" panose="02040503050406030204" pitchFamily="18" charset="0"/>
                              <a:ea typeface="Cambria Math" panose="02040503050406030204" pitchFamily="18" charset="0"/>
                              <a:cs typeface="David" panose="020E0502060401010101" pitchFamily="34" charset="-79"/>
                            </a:rPr>
                            <m:t>.</m:t>
                          </m:r>
                          <m:r>
                            <a:rPr lang="en-US" sz="2800" b="0" i="1" smtClean="0">
                              <a:solidFill>
                                <a:schemeClr val="tx1"/>
                              </a:solidFill>
                              <a:latin typeface="Cambria Math" panose="02040503050406030204" pitchFamily="18" charset="0"/>
                              <a:ea typeface="Cambria Math" panose="02040503050406030204" pitchFamily="18" charset="0"/>
                              <a:cs typeface="David" panose="020E0502060401010101" pitchFamily="34" charset="-79"/>
                            </a:rPr>
                            <m:t>001</m:t>
                          </m:r>
                        </m:e>
                      </m:d>
                    </m:oMath>
                  </m:oMathPara>
                </a14:m>
                <a:endParaRPr lang="en-US" sz="2800" dirty="0">
                  <a:latin typeface="David" panose="020E0502060401010101" pitchFamily="34" charset="-79"/>
                  <a:cs typeface="David" panose="020E0502060401010101" pitchFamily="34" charset="-79"/>
                </a:endParaRPr>
              </a:p>
            </p:txBody>
          </p:sp>
        </mc:Choice>
        <mc:Fallback xmlns="">
          <p:sp>
            <p:nvSpPr>
              <p:cNvPr id="16" name="כותרת 1">
                <a:extLst>
                  <a:ext uri="{FF2B5EF4-FFF2-40B4-BE49-F238E27FC236}">
                    <a16:creationId xmlns:a16="http://schemas.microsoft.com/office/drawing/2014/main" id="{EBDAFD32-EF34-4CE4-B9BB-B320A58395C1}"/>
                  </a:ext>
                </a:extLst>
              </p:cNvPr>
              <p:cNvSpPr txBox="1">
                <a:spLocks noRot="1" noChangeAspect="1" noMove="1" noResize="1" noEditPoints="1" noAdjustHandles="1" noChangeArrowheads="1" noChangeShapeType="1" noTextEdit="1"/>
              </p:cNvSpPr>
              <p:nvPr/>
            </p:nvSpPr>
            <p:spPr>
              <a:xfrm>
                <a:off x="1182111" y="6356351"/>
                <a:ext cx="7052733" cy="594970"/>
              </a:xfrm>
              <a:prstGeom prst="rect">
                <a:avLst/>
              </a:prstGeom>
              <a:blipFill>
                <a:blip r:embed="rId3"/>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242803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9B297534-5137-484F-9B02-803A2EAAB3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0831" y="2880717"/>
            <a:ext cx="1096566" cy="1096566"/>
          </a:xfrm>
          <a:prstGeom prst="rect">
            <a:avLst/>
          </a:prstGeom>
        </p:spPr>
      </p:pic>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852321" y="327314"/>
            <a:ext cx="5605629" cy="1325563"/>
          </a:xfrm>
        </p:spPr>
        <p:txBody>
          <a:bodyPr vert="horz" lIns="91440" tIns="45720" rIns="91440" bIns="45720" rtlCol="0" anchor="ctr">
            <a:normAutofit/>
          </a:bodyPr>
          <a:lstStyle/>
          <a:p>
            <a:pPr rtl="0"/>
            <a:r>
              <a:rPr lang="en-US" b="1" kern="1200" dirty="0">
                <a:solidFill>
                  <a:schemeClr val="tx1"/>
                </a:solidFill>
                <a:latin typeface="David" panose="020E0502060401010101" pitchFamily="34" charset="-79"/>
                <a:cs typeface="David" panose="020E0502060401010101" pitchFamily="34" charset="-79"/>
              </a:rPr>
              <a:t>Observations and Conclusions</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7756071" y="6356350"/>
            <a:ext cx="759278" cy="365125"/>
          </a:xfrm>
        </p:spPr>
        <p:txBody>
          <a:bodyPr vert="horz" lIns="91440" tIns="45720" rIns="91440" bIns="45720" rtlCol="0" anchor="ctr">
            <a:normAutofit/>
          </a:bodyPr>
          <a:lstStyle/>
          <a:p>
            <a:pPr defTabSz="914400">
              <a:spcAft>
                <a:spcPts val="600"/>
              </a:spcAft>
            </a:pPr>
            <a:fld id="{A6AD4F1B-A926-4488-9E72-BDB0AE4AFA89}" type="slidenum">
              <a:rPr lang="en-US">
                <a:solidFill>
                  <a:srgbClr val="FFFFFF"/>
                </a:solidFill>
              </a:rPr>
              <a:pPr defTabSz="914400">
                <a:spcAft>
                  <a:spcPts val="600"/>
                </a:spcAft>
              </a:pPr>
              <a:t>27</a:t>
            </a:fld>
            <a:endParaRPr lang="en-US">
              <a:solidFill>
                <a:srgbClr val="FFFFFF"/>
              </a:solidFill>
            </a:endParaRPr>
          </a:p>
        </p:txBody>
      </p:sp>
      <p:sp>
        <p:nvSpPr>
          <p:cNvPr id="2" name="TextBox 1">
            <a:extLst>
              <a:ext uri="{FF2B5EF4-FFF2-40B4-BE49-F238E27FC236}">
                <a16:creationId xmlns:a16="http://schemas.microsoft.com/office/drawing/2014/main" id="{C610B48F-C979-48ED-9424-798860C817EA}"/>
              </a:ext>
            </a:extLst>
          </p:cNvPr>
          <p:cNvSpPr txBox="1"/>
          <p:nvPr/>
        </p:nvSpPr>
        <p:spPr>
          <a:xfrm>
            <a:off x="852321" y="2077544"/>
            <a:ext cx="5605629" cy="4278806"/>
          </a:xfrm>
          <a:prstGeom prst="rect">
            <a:avLst/>
          </a:prstGeom>
        </p:spPr>
        <p:txBody>
          <a:bodyPr vert="horz" lIns="91440" tIns="45720" rIns="91440" bIns="45720" rtlCol="0" anchor="ctr">
            <a:noAutofit/>
          </a:bodyPr>
          <a:lstStyle/>
          <a:p>
            <a:pPr marL="285750" indent="-228600" defTabSz="914400">
              <a:lnSpc>
                <a:spcPct val="90000"/>
              </a:lnSpc>
              <a:spcAft>
                <a:spcPts val="600"/>
              </a:spcAft>
              <a:buFont typeface="Arial" panose="020B0604020202020204" pitchFamily="34" charset="0"/>
              <a:buChar char="•"/>
            </a:pPr>
            <a:r>
              <a:rPr lang="en-US" sz="2800" dirty="0">
                <a:latin typeface="David" panose="020E0502060401010101" pitchFamily="34" charset="-79"/>
                <a:cs typeface="David" panose="020E0502060401010101" pitchFamily="34" charset="-79"/>
              </a:rPr>
              <a:t>The complete model simulates a beam well</a:t>
            </a:r>
          </a:p>
          <a:p>
            <a:pPr marL="285750" indent="-228600" defTabSz="914400">
              <a:lnSpc>
                <a:spcPct val="90000"/>
              </a:lnSpc>
              <a:spcAft>
                <a:spcPts val="600"/>
              </a:spcAft>
              <a:buFont typeface="Arial" panose="020B0604020202020204" pitchFamily="34" charset="0"/>
              <a:buChar char="•"/>
            </a:pPr>
            <a:r>
              <a:rPr lang="en-US" sz="2800" dirty="0">
                <a:latin typeface="David" panose="020E0502060401010101" pitchFamily="34" charset="-79"/>
                <a:cs typeface="David" panose="020E0502060401010101" pitchFamily="34" charset="-79"/>
              </a:rPr>
              <a:t>The control function is satisfactory</a:t>
            </a:r>
          </a:p>
          <a:p>
            <a:pPr marL="285750" indent="-228600" defTabSz="914400">
              <a:lnSpc>
                <a:spcPct val="90000"/>
              </a:lnSpc>
              <a:spcAft>
                <a:spcPts val="600"/>
              </a:spcAft>
              <a:buFont typeface="Arial" panose="020B0604020202020204" pitchFamily="34" charset="0"/>
              <a:buChar char="•"/>
            </a:pPr>
            <a:r>
              <a:rPr lang="en-US" sz="2800" dirty="0">
                <a:latin typeface="David" panose="020E0502060401010101" pitchFamily="34" charset="-79"/>
                <a:cs typeface="David" panose="020E0502060401010101" pitchFamily="34" charset="-79"/>
              </a:rPr>
              <a:t>The system dynamics can be reduced to a simple model that can be applicable to MEMS with suiteable parameters</a:t>
            </a:r>
          </a:p>
          <a:p>
            <a:pPr marL="285750" indent="-228600" defTabSz="914400">
              <a:lnSpc>
                <a:spcPct val="90000"/>
              </a:lnSpc>
              <a:spcAft>
                <a:spcPts val="600"/>
              </a:spcAft>
              <a:buFont typeface="Arial" panose="020B0604020202020204" pitchFamily="34" charset="0"/>
              <a:buChar char="•"/>
            </a:pPr>
            <a:r>
              <a:rPr lang="en-US" sz="2800" dirty="0">
                <a:latin typeface="David" panose="020E0502060401010101" pitchFamily="34" charset="-79"/>
                <a:cs typeface="David" panose="020E0502060401010101" pitchFamily="34" charset="-79"/>
              </a:rPr>
              <a:t>The model is suiteable for comb extraction</a:t>
            </a:r>
          </a:p>
          <a:p>
            <a:pPr marL="285750" indent="-228600" defTabSz="914400">
              <a:lnSpc>
                <a:spcPct val="90000"/>
              </a:lnSpc>
              <a:spcAft>
                <a:spcPts val="600"/>
              </a:spcAft>
              <a:buFont typeface="Arial" panose="020B0604020202020204" pitchFamily="34" charset="0"/>
              <a:buChar char="•"/>
            </a:pPr>
            <a:r>
              <a:rPr lang="en-US" sz="2800" dirty="0">
                <a:latin typeface="David" panose="020E0502060401010101" pitchFamily="34" charset="-79"/>
                <a:cs typeface="David" panose="020E0502060401010101" pitchFamily="34" charset="-79"/>
              </a:rPr>
              <a:t>Values of the parameters highly effect the comb density and overall appearance</a:t>
            </a:r>
          </a:p>
        </p:txBody>
      </p:sp>
    </p:spTree>
    <p:extLst>
      <p:ext uri="{BB962C8B-B14F-4D97-AF65-F5344CB8AC3E}">
        <p14:creationId xmlns:p14="http://schemas.microsoft.com/office/powerpoint/2010/main" val="91403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628650" y="365126"/>
            <a:ext cx="7886700" cy="822230"/>
          </a:xfrm>
        </p:spPr>
        <p:txBody>
          <a:bodyPr vert="horz" lIns="91440" tIns="45720" rIns="91440" bIns="45720" rtlCol="0" anchor="ctr">
            <a:normAutofit/>
          </a:bodyPr>
          <a:lstStyle/>
          <a:p>
            <a:pPr algn="ctr" rtl="0"/>
            <a:r>
              <a:rPr lang="en-US" b="1" kern="1200" dirty="0">
                <a:solidFill>
                  <a:schemeClr val="tx1"/>
                </a:solidFill>
                <a:latin typeface="David" panose="020E0502060401010101" pitchFamily="34" charset="-79"/>
                <a:cs typeface="David" panose="020E0502060401010101" pitchFamily="34" charset="-79"/>
              </a:rPr>
              <a:t>Future Work</a:t>
            </a:r>
          </a:p>
        </p:txBody>
      </p:sp>
      <p:sp>
        <p:nvSpPr>
          <p:cNvPr id="19" name="Slide Number Placeholder 18">
            <a:extLst>
              <a:ext uri="{FF2B5EF4-FFF2-40B4-BE49-F238E27FC236}">
                <a16:creationId xmlns:a16="http://schemas.microsoft.com/office/drawing/2014/main" id="{4319D338-40F3-462D-BA71-2EA6B46148E8}"/>
              </a:ext>
            </a:extLst>
          </p:cNvPr>
          <p:cNvSpPr>
            <a:spLocks noGrp="1"/>
          </p:cNvSpPr>
          <p:nvPr>
            <p:ph type="sldNum" sz="quarter" idx="12"/>
          </p:nvPr>
        </p:nvSpPr>
        <p:spPr>
          <a:xfrm>
            <a:off x="6457950" y="6356351"/>
            <a:ext cx="2057400" cy="365125"/>
          </a:xfrm>
        </p:spPr>
        <p:txBody>
          <a:bodyPr vert="horz" lIns="91440" tIns="45720" rIns="91440" bIns="45720" rtlCol="0" anchor="ctr">
            <a:normAutofit/>
          </a:bodyPr>
          <a:lstStyle/>
          <a:p>
            <a:pPr defTabSz="914400">
              <a:spcAft>
                <a:spcPts val="600"/>
              </a:spcAft>
            </a:pPr>
            <a:fld id="{A6AD4F1B-A926-4488-9E72-BDB0AE4AFA89}" type="slidenum">
              <a:rPr lang="en-US" smtClean="0"/>
              <a:pPr defTabSz="914400">
                <a:spcAft>
                  <a:spcPts val="600"/>
                </a:spcAft>
              </a:pPr>
              <a:t>28</a:t>
            </a:fld>
            <a:endParaRPr lang="en-US"/>
          </a:p>
        </p:txBody>
      </p:sp>
      <p:graphicFrame>
        <p:nvGraphicFramePr>
          <p:cNvPr id="23" name="TextBox 3">
            <a:extLst>
              <a:ext uri="{FF2B5EF4-FFF2-40B4-BE49-F238E27FC236}">
                <a16:creationId xmlns:a16="http://schemas.microsoft.com/office/drawing/2014/main" id="{0D27D694-99F6-4004-86C3-46BC3140BC8B}"/>
              </a:ext>
            </a:extLst>
          </p:cNvPr>
          <p:cNvGraphicFramePr/>
          <p:nvPr>
            <p:extLst>
              <p:ext uri="{D42A27DB-BD31-4B8C-83A1-F6EECF244321}">
                <p14:modId xmlns:p14="http://schemas.microsoft.com/office/powerpoint/2010/main" val="1612121680"/>
              </p:ext>
            </p:extLst>
          </p:nvPr>
        </p:nvGraphicFramePr>
        <p:xfrm>
          <a:off x="-306649" y="1213132"/>
          <a:ext cx="9757297" cy="5644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421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10EA08-6977-4F90-AFA7-FFC55C0313EA}"/>
              </a:ext>
            </a:extLst>
          </p:cNvPr>
          <p:cNvPicPr>
            <a:picLocks noChangeAspect="1"/>
          </p:cNvPicPr>
          <p:nvPr/>
        </p:nvPicPr>
        <p:blipFill rotWithShape="1">
          <a:blip r:embed="rId2">
            <a:extLst>
              <a:ext uri="{28A0092B-C50C-407E-A947-70E740481C1C}">
                <a14:useLocalDpi xmlns:a14="http://schemas.microsoft.com/office/drawing/2010/main" val="0"/>
              </a:ext>
            </a:extLst>
          </a:blip>
          <a:srcRect t="11955" r="-3" b="-3"/>
          <a:stretch/>
        </p:blipFill>
        <p:spPr>
          <a:xfrm>
            <a:off x="4444680" y="10"/>
            <a:ext cx="469931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14" name="Picture 13">
            <a:extLst>
              <a:ext uri="{FF2B5EF4-FFF2-40B4-BE49-F238E27FC236}">
                <a16:creationId xmlns:a16="http://schemas.microsoft.com/office/drawing/2014/main" id="{62CD7942-0452-4CE3-8CD9-E29415E941E6}"/>
              </a:ext>
            </a:extLst>
          </p:cNvPr>
          <p:cNvPicPr>
            <a:picLocks noChangeAspect="1"/>
          </p:cNvPicPr>
          <p:nvPr/>
        </p:nvPicPr>
        <p:blipFill rotWithShape="1">
          <a:blip r:embed="rId3">
            <a:extLst>
              <a:ext uri="{28A0092B-C50C-407E-A947-70E740481C1C}">
                <a14:useLocalDpi xmlns:a14="http://schemas.microsoft.com/office/drawing/2010/main" val="0"/>
              </a:ext>
            </a:extLst>
          </a:blip>
          <a:srcRect l="10823" r="399" b="-3"/>
          <a:stretch/>
        </p:blipFill>
        <p:spPr>
          <a:xfrm>
            <a:off x="5241306" y="2286000"/>
            <a:ext cx="3902692"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5" name="Picture 4">
            <a:extLst>
              <a:ext uri="{FF2B5EF4-FFF2-40B4-BE49-F238E27FC236}">
                <a16:creationId xmlns:a16="http://schemas.microsoft.com/office/drawing/2014/main" id="{2848F9C8-70F1-4049-B4D6-3BD4ED1B252D}"/>
              </a:ext>
            </a:extLst>
          </p:cNvPr>
          <p:cNvPicPr>
            <a:picLocks noChangeAspect="1"/>
          </p:cNvPicPr>
          <p:nvPr/>
        </p:nvPicPr>
        <p:blipFill rotWithShape="1">
          <a:blip r:embed="rId4">
            <a:extLst>
              <a:ext uri="{28A0092B-C50C-407E-A947-70E740481C1C}">
                <a14:useLocalDpi xmlns:a14="http://schemas.microsoft.com/office/drawing/2010/main" val="0"/>
              </a:ext>
            </a:extLst>
          </a:blip>
          <a:srcRect l="13635" r="700" b="-5"/>
          <a:stretch/>
        </p:blipFill>
        <p:spPr>
          <a:xfrm>
            <a:off x="6035713" y="45720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21"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421654" y="544513"/>
            <a:ext cx="3816030" cy="1325563"/>
          </a:xfrm>
        </p:spPr>
        <p:txBody>
          <a:bodyPr>
            <a:normAutofit/>
          </a:bodyPr>
          <a:lstStyle/>
          <a:p>
            <a:pPr rtl="0"/>
            <a:r>
              <a:rPr lang="en-US" sz="4000" b="1" dirty="0">
                <a:solidFill>
                  <a:srgbClr val="000000"/>
                </a:solidFill>
                <a:latin typeface="David" panose="020E0502060401010101" pitchFamily="34" charset="-79"/>
                <a:cs typeface="David" panose="020E0502060401010101" pitchFamily="34" charset="-79"/>
              </a:rPr>
              <a:t>Applications</a:t>
            </a:r>
          </a:p>
        </p:txBody>
      </p:sp>
      <p:sp>
        <p:nvSpPr>
          <p:cNvPr id="7" name="מציין מיקום תוכן 2">
            <a:extLst>
              <a:ext uri="{FF2B5EF4-FFF2-40B4-BE49-F238E27FC236}">
                <a16:creationId xmlns:a16="http://schemas.microsoft.com/office/drawing/2014/main" id="{52583050-C25C-4B1E-8A9C-ADDD84CC7F4E}"/>
              </a:ext>
            </a:extLst>
          </p:cNvPr>
          <p:cNvSpPr>
            <a:spLocks noGrp="1"/>
          </p:cNvSpPr>
          <p:nvPr>
            <p:ph idx="1"/>
          </p:nvPr>
        </p:nvSpPr>
        <p:spPr>
          <a:xfrm>
            <a:off x="421654" y="2200637"/>
            <a:ext cx="4819650" cy="4155713"/>
          </a:xfrm>
        </p:spPr>
        <p:txBody>
          <a:bodyPr>
            <a:noAutofit/>
          </a:bodyPr>
          <a:lstStyle/>
          <a:p>
            <a:pPr marL="0" indent="0" algn="l" rtl="0">
              <a:buNone/>
            </a:pPr>
            <a:r>
              <a:rPr lang="en-US" dirty="0">
                <a:solidFill>
                  <a:srgbClr val="000000"/>
                </a:solidFill>
                <a:latin typeface="David" panose="020E0502060401010101" pitchFamily="34" charset="-79"/>
                <a:cs typeface="David" panose="020E0502060401010101" pitchFamily="34" charset="-79"/>
              </a:rPr>
              <a:t>What can we do with it?</a:t>
            </a:r>
          </a:p>
          <a:p>
            <a:pPr marL="0" indent="0" algn="l" rtl="0">
              <a:buNone/>
            </a:pPr>
            <a:endParaRPr lang="en-US" dirty="0">
              <a:solidFill>
                <a:srgbClr val="000000"/>
              </a:solidFill>
              <a:latin typeface="David" panose="020E0502060401010101" pitchFamily="34" charset="-79"/>
              <a:cs typeface="David" panose="020E0502060401010101" pitchFamily="34" charset="-79"/>
            </a:endParaRPr>
          </a:p>
          <a:p>
            <a:pPr algn="l" rtl="0"/>
            <a:r>
              <a:rPr lang="en-US" dirty="0">
                <a:solidFill>
                  <a:srgbClr val="000000"/>
                </a:solidFill>
                <a:latin typeface="David" panose="020E0502060401010101" pitchFamily="34" charset="-79"/>
                <a:cs typeface="David" panose="020E0502060401010101" pitchFamily="34" charset="-79"/>
              </a:rPr>
              <a:t>Transition from one frequency range to another</a:t>
            </a:r>
          </a:p>
          <a:p>
            <a:pPr algn="l" rtl="0"/>
            <a:r>
              <a:rPr lang="en-US" dirty="0">
                <a:solidFill>
                  <a:srgbClr val="000000"/>
                </a:solidFill>
                <a:latin typeface="David" panose="020E0502060401010101" pitchFamily="34" charset="-79"/>
                <a:cs typeface="David" panose="020E0502060401010101" pitchFamily="34" charset="-79"/>
              </a:rPr>
              <a:t>Optical and Atomic clocks</a:t>
            </a:r>
          </a:p>
          <a:p>
            <a:pPr algn="l" rtl="0"/>
            <a:r>
              <a:rPr lang="en-US" dirty="0">
                <a:solidFill>
                  <a:srgbClr val="000000"/>
                </a:solidFill>
                <a:latin typeface="David" panose="020E0502060401010101" pitchFamily="34" charset="-79"/>
                <a:cs typeface="David" panose="020E0502060401010101" pitchFamily="34" charset="-79"/>
              </a:rPr>
              <a:t>Precision Spectroscopy</a:t>
            </a:r>
          </a:p>
          <a:p>
            <a:pPr algn="l" rtl="0"/>
            <a:r>
              <a:rPr lang="en-US" dirty="0">
                <a:solidFill>
                  <a:srgbClr val="000000"/>
                </a:solidFill>
                <a:latin typeface="David" panose="020E0502060401010101" pitchFamily="34" charset="-79"/>
                <a:cs typeface="David" panose="020E0502060401010101" pitchFamily="34" charset="-79"/>
              </a:rPr>
              <a:t>Precision microwave generation</a:t>
            </a:r>
            <a:endParaRPr lang="he-IL" dirty="0">
              <a:solidFill>
                <a:srgbClr val="000000"/>
              </a:solidFill>
              <a:latin typeface="David" panose="020E0502060401010101" pitchFamily="34" charset="-79"/>
              <a:cs typeface="David" panose="020E0502060401010101" pitchFamily="34" charset="-79"/>
            </a:endParaRPr>
          </a:p>
        </p:txBody>
      </p:sp>
      <p:sp>
        <p:nvSpPr>
          <p:cNvPr id="2" name="Slide Number Placeholder 1">
            <a:extLst>
              <a:ext uri="{FF2B5EF4-FFF2-40B4-BE49-F238E27FC236}">
                <a16:creationId xmlns:a16="http://schemas.microsoft.com/office/drawing/2014/main" id="{4739A031-DCEE-46A5-810A-2CCE07A2BAA6}"/>
              </a:ext>
            </a:extLst>
          </p:cNvPr>
          <p:cNvSpPr>
            <a:spLocks noGrp="1"/>
          </p:cNvSpPr>
          <p:nvPr>
            <p:ph type="sldNum" sz="quarter" idx="12"/>
          </p:nvPr>
        </p:nvSpPr>
        <p:spPr>
          <a:xfrm>
            <a:off x="6934665" y="6356350"/>
            <a:ext cx="1580685" cy="365125"/>
          </a:xfrm>
        </p:spPr>
        <p:txBody>
          <a:bodyPr anchor="ctr">
            <a:normAutofit/>
          </a:bodyPr>
          <a:lstStyle/>
          <a:p>
            <a:pPr>
              <a:spcAft>
                <a:spcPts val="600"/>
              </a:spcAft>
            </a:pPr>
            <a:fld id="{A6AD4F1B-A926-4488-9E72-BDB0AE4AFA89}" type="slidenum">
              <a:rPr lang="he-IL">
                <a:solidFill>
                  <a:srgbClr val="FFFFFF"/>
                </a:solidFill>
              </a:rPr>
              <a:pPr>
                <a:spcAft>
                  <a:spcPts val="600"/>
                </a:spcAft>
              </a:pPr>
              <a:t>3</a:t>
            </a:fld>
            <a:endParaRPr lang="he-IL" dirty="0">
              <a:solidFill>
                <a:srgbClr val="FFFFFF"/>
              </a:solidFill>
            </a:endParaRPr>
          </a:p>
        </p:txBody>
      </p:sp>
      <p:sp>
        <p:nvSpPr>
          <p:cNvPr id="15" name="TextBox 14">
            <a:extLst>
              <a:ext uri="{FF2B5EF4-FFF2-40B4-BE49-F238E27FC236}">
                <a16:creationId xmlns:a16="http://schemas.microsoft.com/office/drawing/2014/main" id="{7D169812-0AC1-4DB8-97F5-913E3A8E6156}"/>
              </a:ext>
            </a:extLst>
          </p:cNvPr>
          <p:cNvSpPr txBox="1"/>
          <p:nvPr/>
        </p:nvSpPr>
        <p:spPr>
          <a:xfrm>
            <a:off x="5772471" y="1761763"/>
            <a:ext cx="2840364" cy="523220"/>
          </a:xfrm>
          <a:prstGeom prst="rect">
            <a:avLst/>
          </a:prstGeom>
          <a:noFill/>
        </p:spPr>
        <p:txBody>
          <a:bodyPr wrap="square" rtlCol="1">
            <a:spAutoFit/>
          </a:bodyPr>
          <a:lstStyle/>
          <a:p>
            <a:pPr algn="ctr"/>
            <a:r>
              <a:rPr lang="en-US" sz="2800" dirty="0">
                <a:solidFill>
                  <a:schemeClr val="bg1"/>
                </a:solidFill>
                <a:latin typeface="David" panose="020E0502060401010101" pitchFamily="34" charset="-79"/>
                <a:cs typeface="David" panose="020E0502060401010101" pitchFamily="34" charset="-79"/>
              </a:rPr>
              <a:t>Spectroscopy</a:t>
            </a:r>
            <a:endParaRPr lang="he-IL" sz="2800" dirty="0">
              <a:solidFill>
                <a:schemeClr val="bg1"/>
              </a:solidFill>
            </a:endParaRPr>
          </a:p>
        </p:txBody>
      </p:sp>
      <p:sp>
        <p:nvSpPr>
          <p:cNvPr id="18" name="TextBox 17">
            <a:extLst>
              <a:ext uri="{FF2B5EF4-FFF2-40B4-BE49-F238E27FC236}">
                <a16:creationId xmlns:a16="http://schemas.microsoft.com/office/drawing/2014/main" id="{619E2A2B-3B2E-45B3-A4FB-EB39A23FDB1C}"/>
              </a:ext>
            </a:extLst>
          </p:cNvPr>
          <p:cNvSpPr txBox="1"/>
          <p:nvPr/>
        </p:nvSpPr>
        <p:spPr>
          <a:xfrm>
            <a:off x="6482562" y="5958215"/>
            <a:ext cx="2840364" cy="523220"/>
          </a:xfrm>
          <a:prstGeom prst="rect">
            <a:avLst/>
          </a:prstGeom>
          <a:noFill/>
        </p:spPr>
        <p:txBody>
          <a:bodyPr wrap="square" rtlCol="1">
            <a:spAutoFit/>
          </a:bodyPr>
          <a:lstStyle/>
          <a:p>
            <a:pPr algn="ctr"/>
            <a:r>
              <a:rPr lang="en-US" sz="2800" dirty="0">
                <a:solidFill>
                  <a:schemeClr val="bg1"/>
                </a:solidFill>
                <a:latin typeface="David" panose="020E0502060401010101" pitchFamily="34" charset="-79"/>
                <a:cs typeface="David" panose="020E0502060401010101" pitchFamily="34" charset="-79"/>
              </a:rPr>
              <a:t>Optical Clock</a:t>
            </a:r>
            <a:endParaRPr lang="he-IL" sz="2800" dirty="0">
              <a:solidFill>
                <a:schemeClr val="bg1"/>
              </a:solidFill>
              <a:latin typeface="David" panose="020E0502060401010101" pitchFamily="34" charset="-79"/>
              <a:cs typeface="David" panose="020E0502060401010101" pitchFamily="34" charset="-79"/>
            </a:endParaRPr>
          </a:p>
        </p:txBody>
      </p:sp>
      <p:cxnSp>
        <p:nvCxnSpPr>
          <p:cNvPr id="17" name="Straight Connector 16">
            <a:extLst>
              <a:ext uri="{FF2B5EF4-FFF2-40B4-BE49-F238E27FC236}">
                <a16:creationId xmlns:a16="http://schemas.microsoft.com/office/drawing/2014/main" id="{F22A0B99-8623-499F-8BBB-981D5FBBC3DF}"/>
              </a:ext>
            </a:extLst>
          </p:cNvPr>
          <p:cNvCxnSpPr>
            <a:cxnSpLocks/>
          </p:cNvCxnSpPr>
          <p:nvPr/>
        </p:nvCxnSpPr>
        <p:spPr>
          <a:xfrm>
            <a:off x="486396" y="2006600"/>
            <a:ext cx="4187204"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1977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5CF08E4-57AA-425E-8C44-FF4AEDA57503}"/>
              </a:ext>
            </a:extLst>
          </p:cNvPr>
          <p:cNvPicPr>
            <a:picLocks noChangeAspect="1"/>
          </p:cNvPicPr>
          <p:nvPr/>
        </p:nvPicPr>
        <p:blipFill rotWithShape="1">
          <a:blip r:embed="rId2">
            <a:extLst>
              <a:ext uri="{28A0092B-C50C-407E-A947-70E740481C1C}">
                <a14:useLocalDpi xmlns:a14="http://schemas.microsoft.com/office/drawing/2010/main" val="0"/>
              </a:ext>
            </a:extLst>
          </a:blip>
          <a:srcRect l="15173" r="41676"/>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285947" y="889404"/>
            <a:ext cx="3840085" cy="720153"/>
          </a:xfrm>
        </p:spPr>
        <p:txBody>
          <a:bodyPr>
            <a:normAutofit/>
          </a:bodyPr>
          <a:lstStyle/>
          <a:p>
            <a:pPr algn="ctr" rtl="0"/>
            <a:r>
              <a:rPr lang="en-US" b="1" dirty="0">
                <a:latin typeface="David" panose="020E0502060401010101" pitchFamily="34" charset="-79"/>
                <a:cs typeface="David" panose="020E0502060401010101" pitchFamily="34" charset="-79"/>
              </a:rPr>
              <a:t>Motivation</a:t>
            </a:r>
          </a:p>
        </p:txBody>
      </p:sp>
      <p:sp>
        <p:nvSpPr>
          <p:cNvPr id="7" name="מציין מיקום תוכן 2">
            <a:extLst>
              <a:ext uri="{FF2B5EF4-FFF2-40B4-BE49-F238E27FC236}">
                <a16:creationId xmlns:a16="http://schemas.microsoft.com/office/drawing/2014/main" id="{52583050-C25C-4B1E-8A9C-ADDD84CC7F4E}"/>
              </a:ext>
            </a:extLst>
          </p:cNvPr>
          <p:cNvSpPr>
            <a:spLocks noGrp="1"/>
          </p:cNvSpPr>
          <p:nvPr>
            <p:ph idx="1"/>
          </p:nvPr>
        </p:nvSpPr>
        <p:spPr>
          <a:xfrm>
            <a:off x="432723" y="2498951"/>
            <a:ext cx="4734862" cy="4016266"/>
          </a:xfrm>
        </p:spPr>
        <p:txBody>
          <a:bodyPr>
            <a:noAutofit/>
          </a:bodyPr>
          <a:lstStyle/>
          <a:p>
            <a:pPr marL="0" indent="0" algn="l" rtl="0">
              <a:buNone/>
            </a:pPr>
            <a:r>
              <a:rPr lang="en-US" dirty="0">
                <a:latin typeface="David" panose="020E0502060401010101" pitchFamily="34" charset="-79"/>
                <a:cs typeface="David" panose="020E0502060401010101" pitchFamily="34" charset="-79"/>
              </a:rPr>
              <a:t>Why mechanically?</a:t>
            </a:r>
          </a:p>
          <a:p>
            <a:pPr marL="0" indent="0" algn="l" rtl="0">
              <a:buNone/>
            </a:pPr>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Electrical systems produce noise – corresponding to a poor comb</a:t>
            </a:r>
          </a:p>
          <a:p>
            <a:pPr algn="l" rtl="0"/>
            <a:r>
              <a:rPr lang="en-US" dirty="0">
                <a:latin typeface="David" panose="020E0502060401010101" pitchFamily="34" charset="-79"/>
                <a:cs typeface="David" panose="020E0502060401010101" pitchFamily="34" charset="-79"/>
              </a:rPr>
              <a:t>Optical systems are expensive to implement</a:t>
            </a:r>
          </a:p>
          <a:p>
            <a:pPr algn="l" rtl="0"/>
            <a:r>
              <a:rPr lang="en-US" dirty="0">
                <a:latin typeface="David" panose="020E0502060401010101" pitchFamily="34" charset="-79"/>
                <a:cs typeface="David" panose="020E0502060401010101" pitchFamily="34" charset="-79"/>
              </a:rPr>
              <a:t>A mechanical model is more precise</a:t>
            </a:r>
            <a:endParaRPr lang="he-IL" dirty="0">
              <a:latin typeface="David" panose="020E0502060401010101" pitchFamily="34" charset="-79"/>
              <a:cs typeface="David" panose="020E0502060401010101" pitchFamily="34" charset="-79"/>
            </a:endParaRPr>
          </a:p>
        </p:txBody>
      </p:sp>
      <p:sp>
        <p:nvSpPr>
          <p:cNvPr id="2" name="Slide Number Placeholder 1">
            <a:extLst>
              <a:ext uri="{FF2B5EF4-FFF2-40B4-BE49-F238E27FC236}">
                <a16:creationId xmlns:a16="http://schemas.microsoft.com/office/drawing/2014/main" id="{4739A031-DCEE-46A5-810A-2CCE07A2BAA6}"/>
              </a:ext>
            </a:extLst>
          </p:cNvPr>
          <p:cNvSpPr>
            <a:spLocks noGrp="1"/>
          </p:cNvSpPr>
          <p:nvPr>
            <p:ph type="sldNum" sz="quarter" idx="12"/>
          </p:nvPr>
        </p:nvSpPr>
        <p:spPr>
          <a:xfrm>
            <a:off x="5206365" y="6356350"/>
            <a:ext cx="874395" cy="365125"/>
          </a:xfrm>
        </p:spPr>
        <p:txBody>
          <a:bodyPr>
            <a:normAutofit/>
          </a:bodyPr>
          <a:lstStyle/>
          <a:p>
            <a:pPr>
              <a:spcAft>
                <a:spcPts val="600"/>
              </a:spcAft>
            </a:pPr>
            <a:fld id="{A6AD4F1B-A926-4488-9E72-BDB0AE4AFA89}" type="slidenum">
              <a:rPr lang="he-IL" smtClean="0"/>
              <a:pPr>
                <a:spcAft>
                  <a:spcPts val="600"/>
                </a:spcAft>
              </a:pPr>
              <a:t>4</a:t>
            </a:fld>
            <a:endParaRPr lang="he-IL" dirty="0"/>
          </a:p>
        </p:txBody>
      </p:sp>
    </p:spTree>
    <p:extLst>
      <p:ext uri="{BB962C8B-B14F-4D97-AF65-F5344CB8AC3E}">
        <p14:creationId xmlns:p14="http://schemas.microsoft.com/office/powerpoint/2010/main" val="326597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9" y="-2"/>
            <a:ext cx="4081393"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8E7E0AE-527E-4C61-B909-79AB00BCC6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8515" y="1041692"/>
            <a:ext cx="4684075" cy="3313983"/>
          </a:xfrm>
          <a:prstGeom prst="rect">
            <a:avLst/>
          </a:prstGeom>
        </p:spPr>
      </p:pic>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326150" y="159653"/>
            <a:ext cx="3379949" cy="1043409"/>
          </a:xfrm>
        </p:spPr>
        <p:txBody>
          <a:bodyPr>
            <a:normAutofit/>
          </a:bodyPr>
          <a:lstStyle/>
          <a:p>
            <a:pPr algn="ctr" rtl="0"/>
            <a:r>
              <a:rPr lang="en-US" sz="3200" b="1" dirty="0">
                <a:latin typeface="David" panose="020E0502060401010101" pitchFamily="34" charset="-79"/>
                <a:cs typeface="David" panose="020E0502060401010101" pitchFamily="34" charset="-79"/>
              </a:rPr>
              <a:t>Project Goals</a:t>
            </a:r>
          </a:p>
        </p:txBody>
      </p:sp>
      <p:sp>
        <p:nvSpPr>
          <p:cNvPr id="7" name="מציין מיקום תוכן 2">
            <a:extLst>
              <a:ext uri="{FF2B5EF4-FFF2-40B4-BE49-F238E27FC236}">
                <a16:creationId xmlns:a16="http://schemas.microsoft.com/office/drawing/2014/main" id="{52583050-C25C-4B1E-8A9C-ADDD84CC7F4E}"/>
              </a:ext>
            </a:extLst>
          </p:cNvPr>
          <p:cNvSpPr>
            <a:spLocks noGrp="1"/>
          </p:cNvSpPr>
          <p:nvPr>
            <p:ph idx="1"/>
          </p:nvPr>
        </p:nvSpPr>
        <p:spPr>
          <a:xfrm>
            <a:off x="296125" y="1228298"/>
            <a:ext cx="3555347" cy="3585028"/>
          </a:xfrm>
        </p:spPr>
        <p:txBody>
          <a:bodyPr anchor="t">
            <a:normAutofit fontScale="92500" lnSpcReduction="10000"/>
          </a:bodyPr>
          <a:lstStyle/>
          <a:p>
            <a:pPr algn="l" rtl="0"/>
            <a:r>
              <a:rPr lang="en-US" sz="3000" dirty="0">
                <a:latin typeface="David" panose="020E0502060401010101" pitchFamily="34" charset="-79"/>
                <a:cs typeface="David" panose="020E0502060401010101" pitchFamily="34" charset="-79"/>
              </a:rPr>
              <a:t>Producing a frequency comb by mechanical means</a:t>
            </a:r>
          </a:p>
          <a:p>
            <a:pPr algn="l" rtl="0"/>
            <a:r>
              <a:rPr lang="en-US" sz="3000" dirty="0">
                <a:latin typeface="David" panose="020E0502060401010101" pitchFamily="34" charset="-79"/>
                <a:cs typeface="David" panose="020E0502060401010101" pitchFamily="34" charset="-79"/>
              </a:rPr>
              <a:t>Using a simple dynamic model</a:t>
            </a:r>
          </a:p>
          <a:p>
            <a:pPr algn="l" rtl="0"/>
            <a:r>
              <a:rPr lang="en-US" sz="3000" dirty="0">
                <a:latin typeface="David" panose="020E0502060401010101" pitchFamily="34" charset="-79"/>
                <a:cs typeface="David" panose="020E0502060401010101" pitchFamily="34" charset="-79"/>
              </a:rPr>
              <a:t>Verifying the model’s validity</a:t>
            </a:r>
          </a:p>
          <a:p>
            <a:pPr algn="l" rtl="0"/>
            <a:r>
              <a:rPr lang="en-US" sz="3000" dirty="0">
                <a:latin typeface="David" panose="020E0502060401010101" pitchFamily="34" charset="-79"/>
                <a:cs typeface="David" panose="020E0502060401010101" pitchFamily="34" charset="-79"/>
              </a:rPr>
              <a:t>Providing insight on usage with MEMS</a:t>
            </a:r>
          </a:p>
          <a:p>
            <a:pPr marL="0" indent="0" rtl="0">
              <a:buNone/>
            </a:pPr>
            <a:endParaRPr lang="he-IL" sz="1600" dirty="0">
              <a:latin typeface="David" panose="020E0502060401010101" pitchFamily="34" charset="-79"/>
              <a:cs typeface="David" panose="020E0502060401010101" pitchFamily="34" charset="-79"/>
            </a:endParaRPr>
          </a:p>
        </p:txBody>
      </p:sp>
      <p:sp>
        <p:nvSpPr>
          <p:cNvPr id="2" name="Slide Number Placeholder 1">
            <a:extLst>
              <a:ext uri="{FF2B5EF4-FFF2-40B4-BE49-F238E27FC236}">
                <a16:creationId xmlns:a16="http://schemas.microsoft.com/office/drawing/2014/main" id="{4739A031-DCEE-46A5-810A-2CCE07A2BAA6}"/>
              </a:ext>
            </a:extLst>
          </p:cNvPr>
          <p:cNvSpPr>
            <a:spLocks noGrp="1"/>
          </p:cNvSpPr>
          <p:nvPr>
            <p:ph type="sldNum" sz="quarter" idx="12"/>
          </p:nvPr>
        </p:nvSpPr>
        <p:spPr>
          <a:xfrm>
            <a:off x="8288274" y="5940054"/>
            <a:ext cx="411480" cy="548640"/>
          </a:xfrm>
          <a:prstGeom prst="ellipse">
            <a:avLst/>
          </a:prstGeom>
          <a:solidFill>
            <a:srgbClr val="7C6360"/>
          </a:solidFill>
        </p:spPr>
        <p:txBody>
          <a:bodyPr anchor="ctr">
            <a:normAutofit/>
          </a:bodyPr>
          <a:lstStyle/>
          <a:p>
            <a:pPr algn="ctr">
              <a:spcAft>
                <a:spcPts val="600"/>
              </a:spcAft>
            </a:pPr>
            <a:fld id="{A6AD4F1B-A926-4488-9E72-BDB0AE4AFA89}" type="slidenum">
              <a:rPr lang="he-IL" sz="1300">
                <a:solidFill>
                  <a:srgbClr val="FFFFFF"/>
                </a:solidFill>
              </a:rPr>
              <a:pPr algn="ctr">
                <a:spcAft>
                  <a:spcPts val="600"/>
                </a:spcAft>
              </a:pPr>
              <a:t>5</a:t>
            </a:fld>
            <a:endParaRPr lang="he-IL" sz="1300" dirty="0">
              <a:solidFill>
                <a:srgbClr val="FFFFFF"/>
              </a:solidFill>
            </a:endParaRPr>
          </a:p>
        </p:txBody>
      </p:sp>
      <p:cxnSp>
        <p:nvCxnSpPr>
          <p:cNvPr id="9" name="Straight Connector 8">
            <a:extLst>
              <a:ext uri="{FF2B5EF4-FFF2-40B4-BE49-F238E27FC236}">
                <a16:creationId xmlns:a16="http://schemas.microsoft.com/office/drawing/2014/main" id="{756B4D5E-9630-4598-B483-43EA99EFFAB6}"/>
              </a:ext>
            </a:extLst>
          </p:cNvPr>
          <p:cNvCxnSpPr>
            <a:cxnSpLocks/>
          </p:cNvCxnSpPr>
          <p:nvPr/>
        </p:nvCxnSpPr>
        <p:spPr>
          <a:xfrm>
            <a:off x="388855" y="1041692"/>
            <a:ext cx="327834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10" name="Picture 9">
            <a:extLst>
              <a:ext uri="{FF2B5EF4-FFF2-40B4-BE49-F238E27FC236}">
                <a16:creationId xmlns:a16="http://schemas.microsoft.com/office/drawing/2014/main" id="{F415186E-7B4A-4AEC-98E1-2FAB4A2EA2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099" y="4662489"/>
            <a:ext cx="2679005" cy="2010134"/>
          </a:xfrm>
          <a:prstGeom prst="rect">
            <a:avLst/>
          </a:prstGeom>
        </p:spPr>
      </p:pic>
    </p:spTree>
    <p:extLst>
      <p:ext uri="{BB962C8B-B14F-4D97-AF65-F5344CB8AC3E}">
        <p14:creationId xmlns:p14="http://schemas.microsoft.com/office/powerpoint/2010/main" val="42833585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D4EADAA-8696-4939-BE65-B638D1080C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061" y="2626380"/>
            <a:ext cx="5486939" cy="3415622"/>
          </a:xfrm>
          <a:prstGeom prst="rect">
            <a:avLst/>
          </a:prstGeom>
        </p:spPr>
      </p:pic>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5194154" y="394258"/>
            <a:ext cx="2522980" cy="1597315"/>
          </a:xfrm>
          <a:noFill/>
          <a:ln w="19050">
            <a:solidFill>
              <a:schemeClr val="tx1"/>
            </a:solidFill>
          </a:ln>
        </p:spPr>
        <p:txBody>
          <a:bodyPr vert="horz" wrap="square" lIns="91440" tIns="45720" rIns="91440" bIns="45720" rtlCol="0" anchor="ctr">
            <a:normAutofit/>
          </a:bodyPr>
          <a:lstStyle/>
          <a:p>
            <a:pPr algn="ctr" rtl="0"/>
            <a:r>
              <a:rPr lang="en-US" sz="2400" b="1" kern="1200">
                <a:latin typeface="David" panose="020E0502060401010101" pitchFamily="34" charset="-79"/>
                <a:cs typeface="David" panose="020E0502060401010101" pitchFamily="34" charset="-79"/>
              </a:rPr>
              <a:t>Methods of Execution</a:t>
            </a:r>
            <a:endParaRPr lang="en-US" sz="2400" b="1" kern="1200" dirty="0">
              <a:latin typeface="David" panose="020E0502060401010101" pitchFamily="34" charset="-79"/>
              <a:cs typeface="David" panose="020E0502060401010101" pitchFamily="34" charset="-79"/>
            </a:endParaRPr>
          </a:p>
        </p:txBody>
      </p:sp>
      <p:sp>
        <p:nvSpPr>
          <p:cNvPr id="4" name="Slide Number Placeholder 3">
            <a:extLst>
              <a:ext uri="{FF2B5EF4-FFF2-40B4-BE49-F238E27FC236}">
                <a16:creationId xmlns:a16="http://schemas.microsoft.com/office/drawing/2014/main" id="{6309D7DA-1DB2-43BF-93A4-B0DCFA0F974F}"/>
              </a:ext>
            </a:extLst>
          </p:cNvPr>
          <p:cNvSpPr>
            <a:spLocks noGrp="1"/>
          </p:cNvSpPr>
          <p:nvPr>
            <p:ph type="sldNum" sz="quarter" idx="12"/>
          </p:nvPr>
        </p:nvSpPr>
        <p:spPr>
          <a:xfrm>
            <a:off x="7717134" y="6356350"/>
            <a:ext cx="798215" cy="365125"/>
          </a:xfrm>
        </p:spPr>
        <p:txBody>
          <a:bodyPr vert="horz" lIns="91440" tIns="45720" rIns="91440" bIns="45720" rtlCol="0" anchor="ctr">
            <a:normAutofit/>
          </a:bodyPr>
          <a:lstStyle/>
          <a:p>
            <a:pPr defTabSz="914400">
              <a:spcAft>
                <a:spcPts val="600"/>
              </a:spcAft>
            </a:pPr>
            <a:fld id="{A6AD4F1B-A926-4488-9E72-BDB0AE4AFA89}" type="slidenum">
              <a:rPr lang="en-US" smtClean="0">
                <a:solidFill>
                  <a:schemeClr val="tx1">
                    <a:alpha val="80000"/>
                  </a:schemeClr>
                </a:solidFill>
              </a:rPr>
              <a:pPr defTabSz="914400">
                <a:spcAft>
                  <a:spcPts val="600"/>
                </a:spcAft>
              </a:pPr>
              <a:t>6</a:t>
            </a:fld>
            <a:endParaRPr lang="en-US">
              <a:solidFill>
                <a:schemeClr val="tx1">
                  <a:alpha val="80000"/>
                </a:schemeClr>
              </a:solidFill>
            </a:endParaRPr>
          </a:p>
        </p:txBody>
      </p:sp>
      <p:sp>
        <p:nvSpPr>
          <p:cNvPr id="3" name="TextBox 2"/>
          <p:cNvSpPr txBox="1"/>
          <p:nvPr/>
        </p:nvSpPr>
        <p:spPr>
          <a:xfrm>
            <a:off x="241935" y="394258"/>
            <a:ext cx="3006851" cy="5962092"/>
          </a:xfrm>
          <a:prstGeom prst="rect">
            <a:avLst/>
          </a:prstGeom>
        </p:spPr>
        <p:txBody>
          <a:bodyPr vert="horz" lIns="91440" tIns="45720" rIns="91440" bIns="45720" rtlCol="0">
            <a:noAutofit/>
          </a:bodyPr>
          <a:lstStyle/>
          <a:p>
            <a:pPr marL="342900" indent="-228600" defTabSz="914400">
              <a:lnSpc>
                <a:spcPct val="90000"/>
              </a:lnSpc>
              <a:spcAft>
                <a:spcPts val="600"/>
              </a:spcAft>
              <a:buFont typeface="Arial" panose="020B0604020202020204" pitchFamily="34" charset="0"/>
              <a:buChar char="•"/>
            </a:pPr>
            <a:r>
              <a:rPr lang="en-US" sz="2000">
                <a:solidFill>
                  <a:schemeClr val="bg1"/>
                </a:solidFill>
                <a:latin typeface="David" panose="020E0502060401010101" pitchFamily="34" charset="-79"/>
                <a:cs typeface="David" panose="020E0502060401010101" pitchFamily="34" charset="-79"/>
              </a:rPr>
              <a:t>Vibration analysis of a  MEMS beam exhibiting non-linear dynamics for a formation of a limit cycle</a:t>
            </a:r>
          </a:p>
          <a:p>
            <a:pPr marL="342900" indent="-228600" defTabSz="914400">
              <a:lnSpc>
                <a:spcPct val="90000"/>
              </a:lnSpc>
              <a:spcAft>
                <a:spcPts val="600"/>
              </a:spcAft>
              <a:buFont typeface="Arial" panose="020B0604020202020204" pitchFamily="34" charset="0"/>
              <a:buChar char="•"/>
            </a:pPr>
            <a:endParaRPr lang="en-US" sz="2000">
              <a:solidFill>
                <a:schemeClr val="bg1"/>
              </a:solidFill>
              <a:latin typeface="David" panose="020E0502060401010101" pitchFamily="34" charset="-79"/>
              <a:cs typeface="David" panose="020E0502060401010101" pitchFamily="34" charset="-79"/>
            </a:endParaRPr>
          </a:p>
          <a:p>
            <a:pPr marL="342900" indent="-228600" defTabSz="914400">
              <a:lnSpc>
                <a:spcPct val="90000"/>
              </a:lnSpc>
              <a:spcAft>
                <a:spcPts val="600"/>
              </a:spcAft>
              <a:buFont typeface="Arial" panose="020B0604020202020204" pitchFamily="34" charset="0"/>
              <a:buChar char="•"/>
            </a:pPr>
            <a:r>
              <a:rPr lang="en-US" sz="2000">
                <a:solidFill>
                  <a:schemeClr val="bg1"/>
                </a:solidFill>
                <a:latin typeface="David" panose="020E0502060401010101" pitchFamily="34" charset="-79"/>
                <a:cs typeface="David" panose="020E0502060401010101" pitchFamily="34" charset="-79"/>
              </a:rPr>
              <a:t>Use of closed loop control to maintain the beam at steady amplitude</a:t>
            </a:r>
          </a:p>
          <a:p>
            <a:pPr marL="342900" indent="-228600" defTabSz="914400">
              <a:lnSpc>
                <a:spcPct val="90000"/>
              </a:lnSpc>
              <a:spcAft>
                <a:spcPts val="600"/>
              </a:spcAft>
              <a:buFont typeface="Arial" panose="020B0604020202020204" pitchFamily="34" charset="0"/>
              <a:buChar char="•"/>
            </a:pPr>
            <a:endParaRPr lang="en-US" sz="2000">
              <a:solidFill>
                <a:schemeClr val="bg1"/>
              </a:solidFill>
              <a:latin typeface="David" panose="020E0502060401010101" pitchFamily="34" charset="-79"/>
              <a:cs typeface="David" panose="020E0502060401010101" pitchFamily="34" charset="-79"/>
            </a:endParaRPr>
          </a:p>
          <a:p>
            <a:pPr marL="342900" indent="-228600" defTabSz="914400">
              <a:lnSpc>
                <a:spcPct val="90000"/>
              </a:lnSpc>
              <a:spcAft>
                <a:spcPts val="600"/>
              </a:spcAft>
              <a:buFont typeface="Arial" panose="020B0604020202020204" pitchFamily="34" charset="0"/>
              <a:buChar char="•"/>
            </a:pPr>
            <a:r>
              <a:rPr lang="en-US" sz="2000">
                <a:solidFill>
                  <a:schemeClr val="bg1"/>
                </a:solidFill>
                <a:latin typeface="David" panose="020E0502060401010101" pitchFamily="34" charset="-79"/>
                <a:cs typeface="David" panose="020E0502060401010101" pitchFamily="34" charset="-79"/>
              </a:rPr>
              <a:t>External perturbation of the beam</a:t>
            </a:r>
          </a:p>
          <a:p>
            <a:pPr marL="342900" indent="-228600" defTabSz="914400">
              <a:lnSpc>
                <a:spcPct val="90000"/>
              </a:lnSpc>
              <a:spcAft>
                <a:spcPts val="600"/>
              </a:spcAft>
              <a:buFont typeface="Arial" panose="020B0604020202020204" pitchFamily="34" charset="0"/>
              <a:buChar char="•"/>
            </a:pPr>
            <a:endParaRPr lang="en-US" sz="2000">
              <a:solidFill>
                <a:schemeClr val="bg1"/>
              </a:solidFill>
              <a:latin typeface="David" panose="020E0502060401010101" pitchFamily="34" charset="-79"/>
              <a:cs typeface="David" panose="020E0502060401010101" pitchFamily="34" charset="-79"/>
            </a:endParaRPr>
          </a:p>
          <a:p>
            <a:pPr marL="342900" indent="-228600" defTabSz="914400">
              <a:lnSpc>
                <a:spcPct val="90000"/>
              </a:lnSpc>
              <a:spcAft>
                <a:spcPts val="600"/>
              </a:spcAft>
              <a:buFont typeface="Arial" panose="020B0604020202020204" pitchFamily="34" charset="0"/>
              <a:buChar char="•"/>
            </a:pPr>
            <a:r>
              <a:rPr lang="en-US" sz="2000">
                <a:solidFill>
                  <a:schemeClr val="bg1"/>
                </a:solidFill>
                <a:latin typeface="David" panose="020E0502060401010101" pitchFamily="34" charset="-79"/>
                <a:cs typeface="David" panose="020E0502060401010101" pitchFamily="34" charset="-79"/>
              </a:rPr>
              <a:t>Causing a SNIC bifurcation</a:t>
            </a:r>
          </a:p>
          <a:p>
            <a:pPr marL="342900" indent="-228600" defTabSz="914400">
              <a:lnSpc>
                <a:spcPct val="90000"/>
              </a:lnSpc>
              <a:spcAft>
                <a:spcPts val="600"/>
              </a:spcAft>
              <a:buFont typeface="Arial" panose="020B0604020202020204" pitchFamily="34" charset="0"/>
              <a:buChar char="•"/>
            </a:pPr>
            <a:endParaRPr lang="en-US" sz="2000">
              <a:solidFill>
                <a:schemeClr val="bg1"/>
              </a:solidFill>
              <a:latin typeface="David" panose="020E0502060401010101" pitchFamily="34" charset="-79"/>
              <a:cs typeface="David" panose="020E0502060401010101" pitchFamily="34" charset="-79"/>
            </a:endParaRPr>
          </a:p>
          <a:p>
            <a:pPr marL="342900" indent="-228600" defTabSz="914400">
              <a:lnSpc>
                <a:spcPct val="90000"/>
              </a:lnSpc>
              <a:spcAft>
                <a:spcPts val="600"/>
              </a:spcAft>
              <a:buFont typeface="Arial" panose="020B0604020202020204" pitchFamily="34" charset="0"/>
              <a:buChar char="•"/>
            </a:pPr>
            <a:r>
              <a:rPr lang="en-US" sz="2000">
                <a:solidFill>
                  <a:schemeClr val="bg1"/>
                </a:solidFill>
                <a:latin typeface="David" panose="020E0502060401010101" pitchFamily="34" charset="-79"/>
                <a:cs typeface="David" panose="020E0502060401010101" pitchFamily="34" charset="-79"/>
              </a:rPr>
              <a:t>Forming the desired frequency comb</a:t>
            </a:r>
          </a:p>
          <a:p>
            <a:pPr marL="342900" indent="-228600" defTabSz="914400">
              <a:lnSpc>
                <a:spcPct val="90000"/>
              </a:lnSpc>
              <a:spcAft>
                <a:spcPts val="600"/>
              </a:spcAft>
              <a:buFont typeface="Arial" panose="020B0604020202020204" pitchFamily="34" charset="0"/>
              <a:buChar char="•"/>
            </a:pPr>
            <a:endParaRPr lang="en-US" sz="2000"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7269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0"/>
            <a:ext cx="30465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214497" y="392058"/>
            <a:ext cx="5822576" cy="669370"/>
          </a:xfrm>
        </p:spPr>
        <p:txBody>
          <a:bodyPr vert="horz" lIns="91440" tIns="45720" rIns="91440" bIns="45720" rtlCol="0" anchor="b">
            <a:normAutofit fontScale="90000"/>
          </a:bodyPr>
          <a:lstStyle/>
          <a:p>
            <a:pPr algn="ctr" rtl="0"/>
            <a:r>
              <a:rPr lang="en-US" sz="4200" b="1" kern="1200" dirty="0">
                <a:latin typeface="David" panose="020E0502060401010101" pitchFamily="34" charset="-79"/>
                <a:cs typeface="David" panose="020E0502060401010101" pitchFamily="34" charset="-79"/>
              </a:rPr>
              <a:t>What is a Bifurcation?</a:t>
            </a:r>
          </a:p>
        </p:txBody>
      </p:sp>
      <p:sp>
        <p:nvSpPr>
          <p:cNvPr id="4" name="Slide Number Placeholder 3">
            <a:extLst>
              <a:ext uri="{FF2B5EF4-FFF2-40B4-BE49-F238E27FC236}">
                <a16:creationId xmlns:a16="http://schemas.microsoft.com/office/drawing/2014/main" id="{6309D7DA-1DB2-43BF-93A4-B0DCFA0F974F}"/>
              </a:ext>
            </a:extLst>
          </p:cNvPr>
          <p:cNvSpPr>
            <a:spLocks noGrp="1"/>
          </p:cNvSpPr>
          <p:nvPr>
            <p:ph type="sldNum" sz="quarter" idx="12"/>
          </p:nvPr>
        </p:nvSpPr>
        <p:spPr>
          <a:xfrm>
            <a:off x="7891462" y="6356350"/>
            <a:ext cx="623888" cy="365125"/>
          </a:xfrm>
        </p:spPr>
        <p:txBody>
          <a:bodyPr vert="horz" lIns="91440" tIns="45720" rIns="91440" bIns="45720" rtlCol="0" anchor="ctr">
            <a:normAutofit/>
          </a:bodyPr>
          <a:lstStyle/>
          <a:p>
            <a:pPr defTabSz="914400">
              <a:spcAft>
                <a:spcPts val="600"/>
              </a:spcAft>
            </a:pPr>
            <a:fld id="{A6AD4F1B-A926-4488-9E72-BDB0AE4AFA89}" type="slidenum">
              <a:rPr lang="en-US" sz="1000">
                <a:solidFill>
                  <a:schemeClr val="bg1">
                    <a:alpha val="70000"/>
                  </a:schemeClr>
                </a:solidFill>
              </a:rPr>
              <a:pPr defTabSz="914400">
                <a:spcAft>
                  <a:spcPts val="600"/>
                </a:spcAft>
              </a:pPr>
              <a:t>7</a:t>
            </a:fld>
            <a:endParaRPr lang="en-US" sz="1000">
              <a:solidFill>
                <a:schemeClr val="bg1">
                  <a:alpha val="70000"/>
                </a:schemeClr>
              </a:solidFill>
            </a:endParaRPr>
          </a:p>
        </p:txBody>
      </p:sp>
      <p:sp>
        <p:nvSpPr>
          <p:cNvPr id="3" name="TextBox 2"/>
          <p:cNvSpPr txBox="1"/>
          <p:nvPr/>
        </p:nvSpPr>
        <p:spPr>
          <a:xfrm>
            <a:off x="6097404" y="136525"/>
            <a:ext cx="3046596" cy="4371011"/>
          </a:xfrm>
          <a:prstGeom prst="rect">
            <a:avLst/>
          </a:prstGeom>
        </p:spPr>
        <p:txBody>
          <a:bodyPr vert="horz" lIns="91440" tIns="45720" rIns="91440" bIns="45720" rtlCol="0">
            <a:noAutofit/>
          </a:bodyPr>
          <a:lstStyle/>
          <a:p>
            <a:pPr algn="ctr"/>
            <a:r>
              <a:rPr lang="en-US" sz="3200" dirty="0">
                <a:solidFill>
                  <a:schemeClr val="bg1"/>
                </a:solidFill>
                <a:latin typeface="David" panose="020E0502060401010101" pitchFamily="34" charset="-79"/>
                <a:cs typeface="David" panose="020E0502060401010101" pitchFamily="34" charset="-79"/>
              </a:rPr>
              <a:t>An abrupt qualitive change in a behavior of a dynamical system due to a change in one of its governing parameters. </a:t>
            </a:r>
          </a:p>
          <a:p>
            <a:pPr algn="ctr"/>
            <a:endParaRPr lang="en-US" sz="3200" dirty="0">
              <a:solidFill>
                <a:schemeClr val="bg1"/>
              </a:solidFill>
              <a:latin typeface="David" panose="020E0502060401010101" pitchFamily="34" charset="-79"/>
              <a:cs typeface="David" panose="020E0502060401010101" pitchFamily="34" charset="-79"/>
            </a:endParaRPr>
          </a:p>
          <a:p>
            <a:pPr algn="ctr"/>
            <a:r>
              <a:rPr lang="en-US" sz="3200" dirty="0">
                <a:solidFill>
                  <a:schemeClr val="bg1"/>
                </a:solidFill>
                <a:latin typeface="David" panose="020E0502060401010101" pitchFamily="34" charset="-79"/>
                <a:cs typeface="David" panose="020E0502060401010101" pitchFamily="34" charset="-79"/>
              </a:rPr>
              <a:t>It can add, merge or remove equilibrium points</a:t>
            </a:r>
          </a:p>
        </p:txBody>
      </p:sp>
      <p:pic>
        <p:nvPicPr>
          <p:cNvPr id="7" name="Picture 6">
            <a:extLst>
              <a:ext uri="{FF2B5EF4-FFF2-40B4-BE49-F238E27FC236}">
                <a16:creationId xmlns:a16="http://schemas.microsoft.com/office/drawing/2014/main" id="{EC0C526F-3B23-44E6-B214-615A3B2D6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84" y="1887914"/>
            <a:ext cx="5393802" cy="3082172"/>
          </a:xfrm>
          <a:prstGeom prst="rect">
            <a:avLst/>
          </a:prstGeom>
        </p:spPr>
      </p:pic>
      <p:sp>
        <p:nvSpPr>
          <p:cNvPr id="8" name="TextBox 7">
            <a:extLst>
              <a:ext uri="{FF2B5EF4-FFF2-40B4-BE49-F238E27FC236}">
                <a16:creationId xmlns:a16="http://schemas.microsoft.com/office/drawing/2014/main" id="{965506FC-2946-475C-807C-150604540937}"/>
              </a:ext>
            </a:extLst>
          </p:cNvPr>
          <p:cNvSpPr txBox="1"/>
          <p:nvPr/>
        </p:nvSpPr>
        <p:spPr>
          <a:xfrm>
            <a:off x="700939" y="5483302"/>
            <a:ext cx="4849691" cy="982640"/>
          </a:xfrm>
          <a:prstGeom prst="rect">
            <a:avLst/>
          </a:prstGeom>
        </p:spPr>
        <p:txBody>
          <a:bodyPr vert="horz" lIns="91440" tIns="45720" rIns="91440" bIns="45720" rtlCol="0">
            <a:normAutofit/>
          </a:bodyPr>
          <a:lstStyle/>
          <a:p>
            <a:pPr algn="ctr"/>
            <a:r>
              <a:rPr lang="en-US" sz="2800" dirty="0">
                <a:latin typeface="David" panose="020E0502060401010101" pitchFamily="34" charset="-79"/>
                <a:cs typeface="David" panose="020E0502060401010101" pitchFamily="34" charset="-79"/>
              </a:rPr>
              <a:t>Inverted pendulum exhibiting a bifurcation</a:t>
            </a:r>
          </a:p>
        </p:txBody>
      </p:sp>
    </p:spTree>
    <p:extLst>
      <p:ext uri="{BB962C8B-B14F-4D97-AF65-F5344CB8AC3E}">
        <p14:creationId xmlns:p14="http://schemas.microsoft.com/office/powerpoint/2010/main" val="39413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0"/>
            <a:ext cx="30465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135309" y="232012"/>
            <a:ext cx="5822576" cy="1252497"/>
          </a:xfrm>
        </p:spPr>
        <p:txBody>
          <a:bodyPr vert="horz" lIns="91440" tIns="45720" rIns="91440" bIns="45720" rtlCol="0" anchor="b">
            <a:normAutofit fontScale="90000"/>
          </a:bodyPr>
          <a:lstStyle/>
          <a:p>
            <a:pPr algn="ctr" rtl="0"/>
            <a:r>
              <a:rPr lang="en-US" sz="4200" b="1" kern="1200" dirty="0">
                <a:latin typeface="David" panose="020E0502060401010101" pitchFamily="34" charset="-79"/>
                <a:cs typeface="David" panose="020E0502060401010101" pitchFamily="34" charset="-79"/>
              </a:rPr>
              <a:t>Bifurcation Example</a:t>
            </a:r>
            <a:br>
              <a:rPr lang="en-US" sz="4200" b="1" kern="1200" dirty="0">
                <a:latin typeface="David" panose="020E0502060401010101" pitchFamily="34" charset="-79"/>
                <a:cs typeface="David" panose="020E0502060401010101" pitchFamily="34" charset="-79"/>
              </a:rPr>
            </a:br>
            <a:r>
              <a:rPr lang="en-US" sz="4200" b="1" kern="1200" dirty="0">
                <a:latin typeface="David" panose="020E0502060401010101" pitchFamily="34" charset="-79"/>
                <a:cs typeface="David" panose="020E0502060401010101" pitchFamily="34" charset="-79"/>
              </a:rPr>
              <a:t>The Logistic Map</a:t>
            </a:r>
          </a:p>
        </p:txBody>
      </p:sp>
      <p:sp>
        <p:nvSpPr>
          <p:cNvPr id="4" name="Slide Number Placeholder 3">
            <a:extLst>
              <a:ext uri="{FF2B5EF4-FFF2-40B4-BE49-F238E27FC236}">
                <a16:creationId xmlns:a16="http://schemas.microsoft.com/office/drawing/2014/main" id="{6309D7DA-1DB2-43BF-93A4-B0DCFA0F974F}"/>
              </a:ext>
            </a:extLst>
          </p:cNvPr>
          <p:cNvSpPr>
            <a:spLocks noGrp="1"/>
          </p:cNvSpPr>
          <p:nvPr>
            <p:ph type="sldNum" sz="quarter" idx="12"/>
          </p:nvPr>
        </p:nvSpPr>
        <p:spPr>
          <a:xfrm>
            <a:off x="7891462" y="6356350"/>
            <a:ext cx="623888" cy="365125"/>
          </a:xfrm>
        </p:spPr>
        <p:txBody>
          <a:bodyPr vert="horz" lIns="91440" tIns="45720" rIns="91440" bIns="45720" rtlCol="0" anchor="ctr">
            <a:normAutofit/>
          </a:bodyPr>
          <a:lstStyle/>
          <a:p>
            <a:pPr defTabSz="914400">
              <a:spcAft>
                <a:spcPts val="600"/>
              </a:spcAft>
            </a:pPr>
            <a:fld id="{A6AD4F1B-A926-4488-9E72-BDB0AE4AFA89}" type="slidenum">
              <a:rPr lang="en-US" sz="1000">
                <a:solidFill>
                  <a:schemeClr val="bg1">
                    <a:alpha val="70000"/>
                  </a:schemeClr>
                </a:solidFill>
              </a:rPr>
              <a:pPr defTabSz="914400">
                <a:spcAft>
                  <a:spcPts val="600"/>
                </a:spcAft>
              </a:pPr>
              <a:t>8</a:t>
            </a:fld>
            <a:endParaRPr lang="en-US" sz="1000">
              <a:solidFill>
                <a:schemeClr val="bg1">
                  <a:alpha val="70000"/>
                </a:schemeClr>
              </a:solidFill>
            </a:endParaRPr>
          </a:p>
        </p:txBody>
      </p:sp>
      <mc:AlternateContent xmlns:mc="http://schemas.openxmlformats.org/markup-compatibility/2006" xmlns:a14="http://schemas.microsoft.com/office/drawing/2010/main">
        <mc:Choice Requires="a14">
          <p:sp>
            <p:nvSpPr>
              <p:cNvPr id="3" name="TextBox 2"/>
              <p:cNvSpPr txBox="1"/>
              <p:nvPr/>
            </p:nvSpPr>
            <p:spPr>
              <a:xfrm>
                <a:off x="6157734" y="1489154"/>
                <a:ext cx="2925935" cy="3879691"/>
              </a:xfrm>
              <a:prstGeom prst="rect">
                <a:avLst/>
              </a:prstGeom>
            </p:spPr>
            <p:txBody>
              <a:bodyPr vert="horz" lIns="91440" tIns="45720" rIns="91440" bIns="45720" rtlCol="0">
                <a:noAutofit/>
              </a:bodyPr>
              <a:lstStyle/>
              <a:p>
                <a:pPr algn="ctr"/>
                <a:r>
                  <a:rPr lang="en-US" sz="3200" dirty="0">
                    <a:solidFill>
                      <a:schemeClr val="bg1"/>
                    </a:solidFill>
                    <a:latin typeface="David" panose="020E0502060401010101" pitchFamily="34" charset="-79"/>
                    <a:cs typeface="David" panose="020E0502060401010101" pitchFamily="34" charset="-79"/>
                  </a:rPr>
                  <a:t>Models population growth and decay using an iterative equation governed by </a:t>
                </a:r>
                <a14:m>
                  <m:oMath xmlns:m="http://schemas.openxmlformats.org/officeDocument/2006/math">
                    <m:r>
                      <a:rPr lang="en-US" sz="3200" i="1" dirty="0" smtClean="0">
                        <a:solidFill>
                          <a:schemeClr val="bg1"/>
                        </a:solidFill>
                        <a:latin typeface="Cambria Math" panose="02040503050406030204" pitchFamily="18" charset="0"/>
                        <a:cs typeface="David" panose="020E0502060401010101" pitchFamily="34" charset="-79"/>
                      </a:rPr>
                      <m:t>𝑟</m:t>
                    </m:r>
                  </m:oMath>
                </a14:m>
                <a:r>
                  <a:rPr lang="en-US" sz="3200" dirty="0">
                    <a:solidFill>
                      <a:schemeClr val="bg1"/>
                    </a:solidFill>
                    <a:latin typeface="David" panose="020E0502060401010101" pitchFamily="34" charset="-79"/>
                    <a:cs typeface="David" panose="020E0502060401010101" pitchFamily="34" charset="-79"/>
                  </a:rPr>
                  <a:t> – the growth rate</a:t>
                </a:r>
              </a:p>
            </p:txBody>
          </p:sp>
        </mc:Choice>
        <mc:Fallback xmlns="">
          <p:sp>
            <p:nvSpPr>
              <p:cNvPr id="3" name="TextBox 2"/>
              <p:cNvSpPr txBox="1">
                <a:spLocks noRot="1" noChangeAspect="1" noMove="1" noResize="1" noEditPoints="1" noAdjustHandles="1" noChangeArrowheads="1" noChangeShapeType="1" noTextEdit="1"/>
              </p:cNvSpPr>
              <p:nvPr/>
            </p:nvSpPr>
            <p:spPr>
              <a:xfrm>
                <a:off x="6157734" y="1489154"/>
                <a:ext cx="2925935" cy="3879691"/>
              </a:xfrm>
              <a:prstGeom prst="rect">
                <a:avLst/>
              </a:prstGeom>
              <a:blipFill>
                <a:blip r:embed="rId3"/>
                <a:stretch>
                  <a:fillRect l="-2917" t="-1884" r="-2917" b="-8163"/>
                </a:stretch>
              </a:blipFill>
            </p:spPr>
            <p:txBody>
              <a:bodyPr/>
              <a:lstStyle/>
              <a:p>
                <a:r>
                  <a:rPr lang="he-IL">
                    <a:noFill/>
                  </a:rPr>
                  <a:t> </a:t>
                </a:r>
              </a:p>
            </p:txBody>
          </p:sp>
        </mc:Fallback>
      </mc:AlternateContent>
      <p:pic>
        <p:nvPicPr>
          <p:cNvPr id="9" name="Picture 8">
            <a:extLst>
              <a:ext uri="{FF2B5EF4-FFF2-40B4-BE49-F238E27FC236}">
                <a16:creationId xmlns:a16="http://schemas.microsoft.com/office/drawing/2014/main" id="{D15DB8AB-3570-4DA9-A581-9AB825A0A4F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152762" y="1766921"/>
            <a:ext cx="3787669" cy="442784"/>
          </a:xfrm>
          <a:prstGeom prst="rect">
            <a:avLst/>
          </a:prstGeom>
        </p:spPr>
      </p:pic>
      <p:pic>
        <p:nvPicPr>
          <p:cNvPr id="5" name="Picture 4">
            <a:extLst>
              <a:ext uri="{FF2B5EF4-FFF2-40B4-BE49-F238E27FC236}">
                <a16:creationId xmlns:a16="http://schemas.microsoft.com/office/drawing/2014/main" id="{718842B3-C4D1-4E7B-B7D8-DDB291FECD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24" y="2651624"/>
            <a:ext cx="5778619" cy="3704726"/>
          </a:xfrm>
          <a:prstGeom prst="rect">
            <a:avLst/>
          </a:prstGeom>
        </p:spPr>
      </p:pic>
    </p:spTree>
    <p:extLst>
      <p:ext uri="{BB962C8B-B14F-4D97-AF65-F5344CB8AC3E}">
        <p14:creationId xmlns:p14="http://schemas.microsoft.com/office/powerpoint/2010/main" val="149485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0"/>
            <a:ext cx="30465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כותרת 1">
            <a:extLst>
              <a:ext uri="{FF2B5EF4-FFF2-40B4-BE49-F238E27FC236}">
                <a16:creationId xmlns:a16="http://schemas.microsoft.com/office/drawing/2014/main" id="{D1D4AF46-1959-4957-9DFC-122D7B4CEE7A}"/>
              </a:ext>
            </a:extLst>
          </p:cNvPr>
          <p:cNvSpPr>
            <a:spLocks noGrp="1"/>
          </p:cNvSpPr>
          <p:nvPr>
            <p:ph type="title"/>
          </p:nvPr>
        </p:nvSpPr>
        <p:spPr>
          <a:xfrm>
            <a:off x="135308" y="409433"/>
            <a:ext cx="5822576" cy="651996"/>
          </a:xfrm>
        </p:spPr>
        <p:txBody>
          <a:bodyPr vert="horz" lIns="91440" tIns="45720" rIns="91440" bIns="45720" rtlCol="0" anchor="b">
            <a:normAutofit fontScale="90000"/>
          </a:bodyPr>
          <a:lstStyle/>
          <a:p>
            <a:pPr algn="ctr" rtl="0"/>
            <a:r>
              <a:rPr lang="en-US" sz="4200" b="1" kern="1200" dirty="0">
                <a:latin typeface="David" panose="020E0502060401010101" pitchFamily="34" charset="-79"/>
                <a:cs typeface="David" panose="020E0502060401010101" pitchFamily="34" charset="-79"/>
              </a:rPr>
              <a:t>SNIC Bifurcation</a:t>
            </a:r>
          </a:p>
        </p:txBody>
      </p:sp>
      <p:sp>
        <p:nvSpPr>
          <p:cNvPr id="4" name="Slide Number Placeholder 3">
            <a:extLst>
              <a:ext uri="{FF2B5EF4-FFF2-40B4-BE49-F238E27FC236}">
                <a16:creationId xmlns:a16="http://schemas.microsoft.com/office/drawing/2014/main" id="{6309D7DA-1DB2-43BF-93A4-B0DCFA0F974F}"/>
              </a:ext>
            </a:extLst>
          </p:cNvPr>
          <p:cNvSpPr>
            <a:spLocks noGrp="1"/>
          </p:cNvSpPr>
          <p:nvPr>
            <p:ph type="sldNum" sz="quarter" idx="12"/>
          </p:nvPr>
        </p:nvSpPr>
        <p:spPr>
          <a:xfrm>
            <a:off x="7891462" y="6356350"/>
            <a:ext cx="623888" cy="365125"/>
          </a:xfrm>
        </p:spPr>
        <p:txBody>
          <a:bodyPr vert="horz" lIns="91440" tIns="45720" rIns="91440" bIns="45720" rtlCol="0" anchor="ctr">
            <a:normAutofit/>
          </a:bodyPr>
          <a:lstStyle/>
          <a:p>
            <a:pPr defTabSz="914400">
              <a:spcAft>
                <a:spcPts val="600"/>
              </a:spcAft>
            </a:pPr>
            <a:fld id="{A6AD4F1B-A926-4488-9E72-BDB0AE4AFA89}" type="slidenum">
              <a:rPr lang="en-US" sz="1000">
                <a:solidFill>
                  <a:schemeClr val="bg1">
                    <a:alpha val="70000"/>
                  </a:schemeClr>
                </a:solidFill>
              </a:rPr>
              <a:pPr defTabSz="914400">
                <a:spcAft>
                  <a:spcPts val="600"/>
                </a:spcAft>
              </a:pPr>
              <a:t>9</a:t>
            </a:fld>
            <a:endParaRPr lang="en-US" sz="1000">
              <a:solidFill>
                <a:schemeClr val="bg1">
                  <a:alpha val="70000"/>
                </a:schemeClr>
              </a:solidFill>
            </a:endParaRPr>
          </a:p>
        </p:txBody>
      </p:sp>
      <p:sp>
        <p:nvSpPr>
          <p:cNvPr id="3" name="TextBox 2"/>
          <p:cNvSpPr txBox="1"/>
          <p:nvPr/>
        </p:nvSpPr>
        <p:spPr>
          <a:xfrm>
            <a:off x="6157734" y="735431"/>
            <a:ext cx="2925935" cy="5146754"/>
          </a:xfrm>
          <a:prstGeom prst="rect">
            <a:avLst/>
          </a:prstGeom>
        </p:spPr>
        <p:txBody>
          <a:bodyPr vert="horz" lIns="91440" tIns="45720" rIns="91440" bIns="45720" rtlCol="0">
            <a:noAutofit/>
          </a:bodyPr>
          <a:lstStyle/>
          <a:p>
            <a:pPr algn="ctr"/>
            <a:r>
              <a:rPr lang="en-US" sz="3200" dirty="0">
                <a:solidFill>
                  <a:schemeClr val="bg1"/>
                </a:solidFill>
                <a:latin typeface="David" panose="020E0502060401010101" pitchFamily="34" charset="-79"/>
                <a:cs typeface="David" panose="020E0502060401010101" pitchFamily="34" charset="-79"/>
              </a:rPr>
              <a:t>Saddle-Node on Invariant Circle is a bifurcation where two equilibrium points collide and cause the system to settle on an infinite limit cycle</a:t>
            </a:r>
          </a:p>
        </p:txBody>
      </p:sp>
      <p:pic>
        <p:nvPicPr>
          <p:cNvPr id="5" name="Picture 4">
            <a:extLst>
              <a:ext uri="{FF2B5EF4-FFF2-40B4-BE49-F238E27FC236}">
                <a16:creationId xmlns:a16="http://schemas.microsoft.com/office/drawing/2014/main" id="{53A3541F-3F6A-4E12-A1BA-6C0398543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69" y="4303072"/>
            <a:ext cx="5667454" cy="1763699"/>
          </a:xfrm>
          <a:prstGeom prst="rect">
            <a:avLst/>
          </a:prstGeom>
        </p:spPr>
      </p:pic>
      <p:pic>
        <p:nvPicPr>
          <p:cNvPr id="8" name="Picture 7">
            <a:extLst>
              <a:ext uri="{FF2B5EF4-FFF2-40B4-BE49-F238E27FC236}">
                <a16:creationId xmlns:a16="http://schemas.microsoft.com/office/drawing/2014/main" id="{57EC0440-70D5-43ED-BF62-87CB1A6E2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69" y="1720382"/>
            <a:ext cx="5472419" cy="2066409"/>
          </a:xfrm>
          <a:prstGeom prst="rect">
            <a:avLst/>
          </a:prstGeom>
        </p:spPr>
      </p:pic>
    </p:spTree>
    <p:extLst>
      <p:ext uri="{BB962C8B-B14F-4D97-AF65-F5344CB8AC3E}">
        <p14:creationId xmlns:p14="http://schemas.microsoft.com/office/powerpoint/2010/main" val="3484774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13.2658"/>
  <p:tag name="ORIGINALWIDTH" val="737.3529"/>
  <p:tag name="LATEXADDIN" val="\documentclass{article}&#10;\usepackage{amsmath}&#10;\pagestyle{empty}&#10;\begin{document}&#10;&#10;\begin{equation*}&#10;    f_n \equiv f_0 + n f_r&#10;\end{equation*}&#10;&#10;\end{document}"/>
  <p:tag name="IGUANATEXSIZE" val="35"/>
  <p:tag name="IGUANATEXCURSOR" val="140"/>
  <p:tag name="TRANSPARENCY" val="True"/>
  <p:tag name="FILENAME" val=""/>
  <p:tag name="LATEXENGINEID" val="1"/>
  <p:tag name="TEMPFOLDER" val="D:\Windows\Temp\"/>
  <p:tag name="LATEXFORMHEIGHT" val="305"/>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578.3307"/>
  <p:tag name="ORIGINALWIDTH" val="1547.466"/>
  <p:tag name="LATEXADDIN" val="\documentclass{article}&#10;\usepackage{amsmath}&#10;\pagestyle{empty}&#10;\begin{document}&#10;&#10;\begin{equation*}&#10;\begin{gathered}&#10;\dot{a} = \frac{2 \Gamma}{\pi} - \Tilde{\zeta} a - \Phi \sin{(\theta)}\\&#10;\dot{\theta} = \Delta\omega + \frac{3 \omega _n}{8\omega_d} a^2 - \frac{\Phi}{a} \cos{(\theta)}&#10;\end{gathered}&#10;\end{equation*}&#10;&#10;\end{document}"/>
  <p:tag name="IGUANATEXSIZE" val="20"/>
  <p:tag name="IGUANATEXCURSOR" val="284"/>
  <p:tag name="TRANSPARENCY" val="True"/>
  <p:tag name="FILENAME" val=""/>
  <p:tag name="LATEXENGINEID" val="1"/>
  <p:tag name="TEMPFOLDER" val="D:\Windows\Temp\"/>
  <p:tag name="LATEXFORMHEIGHT" val="305"/>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297.7916"/>
  <p:tag name="ORIGINALWIDTH" val="1581.221"/>
  <p:tag name="LATEXADDIN" val="\documentclass{article}&#10;\usepackage{amsmath}&#10;\pagestyle{empty}&#10;\begin{document}&#10;&#10;\begin{equation*}&#10;T(\tau) = a(\tau) \cos{\bigg[\frac{\omega _d}{\omega _n} \tau + \theta(\tau)\bigg]}&#10;\end{equation*}&#10;&#10;\end{document}"/>
  <p:tag name="IGUANATEXSIZE" val="20"/>
  <p:tag name="IGUANATEXCURSOR" val="180"/>
  <p:tag name="TRANSPARENCY" val="True"/>
  <p:tag name="FILENAME" val=""/>
  <p:tag name="LATEXENGINEID" val="1"/>
  <p:tag name="TEMPFOLDER" val="D:\Windows\Temp\"/>
  <p:tag name="LATEXFORMHEIGHT" val="305"/>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47.0206"/>
  <p:tag name="ORIGINALWIDTH" val="1002.14"/>
  <p:tag name="LATEXADDIN" val="\documentclass{article}&#10;\usepackage{amsmath}&#10;\pagestyle{empty}&#10;\begin{document}&#10;&#10;\begin{equation*}&#10;\dot{\phi} \approx B[K -  \sin{(\phi})]&#10;\end{equation*}&#10;&#10;\end{document}"/>
  <p:tag name="IGUANATEXSIZE" val="20"/>
  <p:tag name="IGUANATEXCURSOR" val="119"/>
  <p:tag name="TRANSPARENCY" val="True"/>
  <p:tag name="FILENAME" val=""/>
  <p:tag name="LATEXENGINEID" val="1"/>
  <p:tag name="TEMPFOLDER" val="D:\Windows\Temp\"/>
  <p:tag name="LATEXFORMHEIGHT" val="305"/>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81.5254"/>
  <p:tag name="ORIGINALWIDTH" val="528.8238"/>
  <p:tag name="LATEXADDIN" val="\documentclass{article}&#10;\usepackage{amsmath}&#10;\pagestyle{empty}&#10;\begin{document}&#10;&#10;\begin{equation*}&#10;\lim_{K \to 1^+} \phi (t)&#10;\end{equation*}&#10;&#10;\end{document}"/>
  <p:tag name="IGUANATEXSIZE" val="20"/>
  <p:tag name="IGUANATEXCURSOR" val="124"/>
  <p:tag name="TRANSPARENCY" val="True"/>
  <p:tag name="FILENAME" val=""/>
  <p:tag name="LATEXENGINEID" val="1"/>
  <p:tag name="TEMPFOLDER" val="D:\Windows\Temp\"/>
  <p:tag name="LATEXFORMHEIGHT" val="305"/>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1065.149"/>
  <p:tag name="LATEXADDIN" val="\documentclass{article}&#10;\usepackage{amsmath}&#10;\pagestyle{empty}&#10;\begin{document}&#10;&#10;\begin{equation*}    &#10;x_{n+1} = r x_n (1 - x_n)&#10;\end{equation*}&#10;&#10;\end{document}"/>
  <p:tag name="IGUANATEXSIZE" val="35"/>
  <p:tag name="IGUANATEXCURSOR" val="105"/>
  <p:tag name="TRANSPARENCY" val="True"/>
  <p:tag name="FILENAME" val=""/>
  <p:tag name="LATEXENGINEID" val="1"/>
  <p:tag name="TEMPFOLDER" val="D:\Windows\Temp\"/>
  <p:tag name="LATEXFORMHEIGHT" val="305"/>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472.566"/>
  <p:tag name="ORIGINALWIDTH" val="3301.961"/>
  <p:tag name="LATEXADDIN" val="\documentclass{article}&#10;\usepackage{amsmath}&#10;\pagestyle{empty}&#10;\begin{document}&#10;&#10;\begin{equation*}    \begin{gathered}&#10;    \rho A \frac{\partial^2 u(x,t)}{\partial t^2} +2 \zeta \frac{\partial u(x,t)}{\partial t} - \tau[u(x,t)] \frac{\partial^2 u(x,t)}{\partial x^2} + EI \frac{\partial^4 u(x,t)}{\partial x^4} \\&#10;    = \big[ A\cos{(\omega_d t)} + \psi [u(x,t)] \big] \delta(x-x_0)&#10;\end{gathered}&#10;\end{equation*}&#10;&#10;\end{document}"/>
  <p:tag name="IGUANATEXSIZE" val="35"/>
  <p:tag name="IGUANATEXCURSOR" val="413"/>
  <p:tag name="TRANSPARENCY" val="True"/>
  <p:tag name="FILENAME" val=""/>
  <p:tag name="LATEXENGINEID" val="1"/>
  <p:tag name="TEMPFOLDER" val="D:\Windows\Temp\"/>
  <p:tag name="LATEXFORMHEIGHT" val="305"/>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61.0365"/>
  <p:tag name="ORIGINALWIDTH" val="2202.307"/>
  <p:tag name="LATEXADDIN" val="\documentclass{article}&#10;\usepackage{amsmath}&#10;\pagestyle{empty}&#10;\begin{document}&#10;&#10;\begin{equation*}    u (0,t) = u (l,t) = \frac{\partial u}{\partial x} (0,t) = \frac{\partial u}{\partial x} (l,t) = 0\\&#10;\end{equation*}&#10;&#10;\end{document}"/>
  <p:tag name="IGUANATEXSIZE" val="35"/>
  <p:tag name="IGUANATEXCURSOR" val="216"/>
  <p:tag name="TRANSPARENCY" val="True"/>
  <p:tag name="FILENAME" val=""/>
  <p:tag name="LATEXENGINEID" val="1"/>
  <p:tag name="TEMPFOLDER" val="D:\Windows\Temp\"/>
  <p:tag name="LATEXFORMHEIGHT" val="305"/>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297.7916"/>
  <p:tag name="ORIGINALWIDTH" val="3436.229"/>
  <p:tag name="LATEXADDIN" val="\documentclass{article}&#10;\usepackage{amsmath}&#10;\pagestyle{empty}&#10;\begin{document}&#10;&#10;\begin{equation*}   X_1(s) = 0.618 \cdot \bigg[ \sin{(s)} - \sinh{(s)} \bigg] -0.629 \cdot \bigg[ \cos{(s)} - \cosh{(s)} \bigg]&#10;\end{equation*}&#10;&#10;\end{document}"/>
  <p:tag name="IGUANATEXSIZE" val="35"/>
  <p:tag name="IGUANATEXCURSOR" val="208"/>
  <p:tag name="TRANSPARENCY" val="True"/>
  <p:tag name="FILENAME" val=""/>
  <p:tag name="LATEXENGINEID" val="1"/>
  <p:tag name="TEMPFOLDER" val="D:\Windows\Temp\"/>
  <p:tag name="LATEXFORMHEIGHT" val="305"/>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597.0833"/>
  <p:tag name="LATEXADDIN" val="\documentclass{article}&#10;\usepackage{amsmath}&#10;\pagestyle{empty}&#10;\begin{document}&#10;&#10;\begin{equation*}   s \in [0,4.75]&#10;\end{equation*}&#10;&#10;\end{document}"/>
  <p:tag name="IGUANATEXSIZE" val="35"/>
  <p:tag name="IGUANATEXCURSOR" val="115"/>
  <p:tag name="TRANSPARENCY" val="True"/>
  <p:tag name="FILENAME" val=""/>
  <p:tag name="LATEXENGINEID" val="1"/>
  <p:tag name="TEMPFOLDER" val="D:\Windows\Temp\"/>
  <p:tag name="LATEXFORMHEIGHT" val="305"/>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342.7979"/>
  <p:tag name="ORIGINALWIDTH" val="2602.863"/>
  <p:tag name="LATEXADDIN" val="\documentclass{article}&#10;\usepackage{amsmath}&#10;\pagestyle{empty}&#10;\begin{document}&#10;&#10;\begin{equation*}&#10;  \frac{d^2T}{d\tau^2} + 2 \Tilde{\zeta} \frac{dT}{d\tau} + T + T^3 = \Phi \cos{\bigg(\frac{\omega_d}{\omega_n} \tau \bigg)} + \Gamma \frac{\frac{dT}{d\tau}}{\left|\frac{dT}{d\tau}\right|} &#10;\end{equation*}&#10;&#10;\end{document}"/>
  <p:tag name="IGUANATEXSIZE" val="20"/>
  <p:tag name="IGUANATEXCURSOR" val="263"/>
  <p:tag name="TRANSPARENCY" val="True"/>
  <p:tag name="FILENAME" val=""/>
  <p:tag name="LATEXENGINEID" val="1"/>
  <p:tag name="TEMPFOLDER" val="D:\Windows\Temp\"/>
  <p:tag name="LATEXFORMHEIGHT" val="305"/>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342.7979"/>
  <p:tag name="ORIGINALWIDTH" val="578.3307"/>
  <p:tag name="LATEXADDIN" val="\documentclass{article}&#10;\usepackage{amsmath}&#10;\pagestyle{empty}&#10;\begin{document}&#10;&#10;\begin{equation*}&#10;  \psi = \Gamma \frac{\frac{dT}{d\tau}}{\left|\frac{dT}{d\tau}\right|} &#10;\end{equation*}&#10;&#10;\end{document}"/>
  <p:tag name="IGUANATEXSIZE" val="20"/>
  <p:tag name="IGUANATEXCURSOR" val="108"/>
  <p:tag name="TRANSPARENCY" val="True"/>
  <p:tag name="FILENAME" val=""/>
  <p:tag name="LATEXENGINEID" val="1"/>
  <p:tag name="TEMPFOLDER" val="D:\Windows\Temp\"/>
  <p:tag name="LATEXFORMHEIGHT" val="305"/>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296.2914"/>
  <p:tag name="ORIGINALWIDTH" val="482.3173"/>
  <p:tag name="LATEXADDIN" val="\documentclass{article}&#10;\usepackage{amsmath}&#10;\pagestyle{empty}&#10;\begin{document}&#10;&#10;\begin{equation*}&#10; a_{ss} = \frac{2 \Gamma}{\pi \Tilde{\zeta} }&#10;\end{equation*}&#10;&#10;\end{document}"/>
  <p:tag name="IGUANATEXSIZE" val="20"/>
  <p:tag name="IGUANATEXCURSOR" val="144"/>
  <p:tag name="TRANSPARENCY" val="True"/>
  <p:tag name="FILENAME" val=""/>
  <p:tag name="LATEXENGINEID" val="1"/>
  <p:tag name="TEMPFOLDER" val="D:\Windows\Temp\"/>
  <p:tag name="LATEXFORMHEIGHT" val="305"/>
  <p:tag name="LATEXFORMWIDTH" val="384"/>
  <p:tag name="LATEXFORMWRAP" val="True"/>
  <p:tag name="BITMAPVECTOR"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2207</TotalTime>
  <Words>696</Words>
  <Application>Microsoft Office PowerPoint</Application>
  <PresentationFormat>On-screen Show (4:3)</PresentationFormat>
  <Paragraphs>142</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Cambria Math</vt:lpstr>
      <vt:lpstr>David</vt:lpstr>
      <vt:lpstr>Office Theme</vt:lpstr>
      <vt:lpstr>PowerPoint Presentation</vt:lpstr>
      <vt:lpstr>PowerPoint Presentation</vt:lpstr>
      <vt:lpstr>Applications</vt:lpstr>
      <vt:lpstr>Motivation</vt:lpstr>
      <vt:lpstr>Project Goals</vt:lpstr>
      <vt:lpstr>Methods of Execution</vt:lpstr>
      <vt:lpstr>What is a Bifurcation?</vt:lpstr>
      <vt:lpstr>Bifurcation Example The Logistic Map</vt:lpstr>
      <vt:lpstr>SNIC Bifurcation</vt:lpstr>
      <vt:lpstr>How will SNIC help us  get the comb?</vt:lpstr>
      <vt:lpstr>Mathematical Modeling</vt:lpstr>
      <vt:lpstr>Spatial Function Solution</vt:lpstr>
      <vt:lpstr>Temporal Function Solution</vt:lpstr>
      <vt:lpstr>Validation of the Model</vt:lpstr>
      <vt:lpstr>SS Amplitude Simulations 1 </vt:lpstr>
      <vt:lpstr>SS Amplitude Simulations 2 </vt:lpstr>
      <vt:lpstr>Solution for u(x,t)</vt:lpstr>
      <vt:lpstr>So we get a steady limit cycle, and with a small driver we can get the SNIC!  Now we just have to solve the equation to get the dynamics of the beam and derive the phase pull  But.. Even the simple Duffing equation is not solvable</vt:lpstr>
      <vt:lpstr>Slow Evolution Model</vt:lpstr>
      <vt:lpstr>The Adler Equation</vt:lpstr>
      <vt:lpstr>Phase Time Response</vt:lpstr>
      <vt:lpstr>Phase Frequency Response</vt:lpstr>
      <vt:lpstr>Phase Time Response</vt:lpstr>
      <vt:lpstr>Phase Frequency Response</vt:lpstr>
      <vt:lpstr>Phase Time Response</vt:lpstr>
      <vt:lpstr>Phase Frequency Response</vt:lpstr>
      <vt:lpstr>Observations and Conclusions</vt:lpstr>
      <vt:lpstr>Future Work</vt:lpstr>
    </vt:vector>
  </TitlesOfParts>
  <Company>Ben Gurion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יהושע שי קריחלי</dc:creator>
  <cp:lastModifiedBy>Shay Kricheli</cp:lastModifiedBy>
  <cp:revision>388</cp:revision>
  <dcterms:created xsi:type="dcterms:W3CDTF">2018-06-18T10:32:39Z</dcterms:created>
  <dcterms:modified xsi:type="dcterms:W3CDTF">2018-10-08T04:37:44Z</dcterms:modified>
</cp:coreProperties>
</file>